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  <p:sldMasterId id="2147483671" r:id="rId5"/>
    <p:sldMasterId id="2147483731" r:id="rId6"/>
    <p:sldMasterId id="2147483736" r:id="rId7"/>
    <p:sldMasterId id="2147483746" r:id="rId8"/>
    <p:sldMasterId id="2147483756" r:id="rId9"/>
    <p:sldMasterId id="2147483768" r:id="rId10"/>
    <p:sldMasterId id="2147483801" r:id="rId11"/>
  </p:sldMasterIdLst>
  <p:notesMasterIdLst>
    <p:notesMasterId r:id="rId49"/>
  </p:notesMasterIdLst>
  <p:handoutMasterIdLst>
    <p:handoutMasterId r:id="rId50"/>
  </p:handoutMasterIdLst>
  <p:sldIdLst>
    <p:sldId id="327" r:id="rId12"/>
    <p:sldId id="329" r:id="rId13"/>
    <p:sldId id="743" r:id="rId14"/>
    <p:sldId id="325" r:id="rId15"/>
    <p:sldId id="274" r:id="rId16"/>
    <p:sldId id="737" r:id="rId17"/>
    <p:sldId id="661" r:id="rId18"/>
    <p:sldId id="662" r:id="rId19"/>
    <p:sldId id="307" r:id="rId20"/>
    <p:sldId id="733" r:id="rId21"/>
    <p:sldId id="752" r:id="rId22"/>
    <p:sldId id="747" r:id="rId23"/>
    <p:sldId id="746" r:id="rId24"/>
    <p:sldId id="749" r:id="rId25"/>
    <p:sldId id="753" r:id="rId26"/>
    <p:sldId id="750" r:id="rId27"/>
    <p:sldId id="755" r:id="rId28"/>
    <p:sldId id="759" r:id="rId29"/>
    <p:sldId id="748" r:id="rId30"/>
    <p:sldId id="754" r:id="rId31"/>
    <p:sldId id="741" r:id="rId32"/>
    <p:sldId id="258" r:id="rId33"/>
    <p:sldId id="744" r:id="rId34"/>
    <p:sldId id="301" r:id="rId35"/>
    <p:sldId id="302" r:id="rId36"/>
    <p:sldId id="304" r:id="rId37"/>
    <p:sldId id="303" r:id="rId38"/>
    <p:sldId id="296" r:id="rId39"/>
    <p:sldId id="738" r:id="rId40"/>
    <p:sldId id="742" r:id="rId41"/>
    <p:sldId id="654" r:id="rId42"/>
    <p:sldId id="667" r:id="rId43"/>
    <p:sldId id="739" r:id="rId44"/>
    <p:sldId id="756" r:id="rId45"/>
    <p:sldId id="757" r:id="rId46"/>
    <p:sldId id="745" r:id="rId47"/>
    <p:sldId id="328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A"/>
    <a:srgbClr val="AFCB07"/>
    <a:srgbClr val="003F70"/>
    <a:srgbClr val="A5A5A5"/>
    <a:srgbClr val="00599A"/>
    <a:srgbClr val="5B55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89981" autoAdjust="0"/>
  </p:normalViewPr>
  <p:slideViewPr>
    <p:cSldViewPr snapToGrid="0">
      <p:cViewPr varScale="1">
        <p:scale>
          <a:sx n="98" d="100"/>
          <a:sy n="98" d="100"/>
        </p:scale>
        <p:origin x="11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inaG&#246;stl\Desktop\20250512_MarktuEinsppre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/>
              <a:t>Einspeisevergütung OeMAG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CB-42C6-8169-21284EF1D0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'Einspeisevergütung ÖMAG'!$A$4:$A$8</c:f>
              <c:strCache>
                <c:ptCount val="5"/>
                <c:pt idx="0">
                  <c:v>Jänner   </c:v>
                </c:pt>
                <c:pt idx="1">
                  <c:v>Februar  </c:v>
                </c:pt>
                <c:pt idx="2">
                  <c:v>März</c:v>
                </c:pt>
                <c:pt idx="3">
                  <c:v>April</c:v>
                </c:pt>
                <c:pt idx="4">
                  <c:v>EEG Gans Gänserndorf</c:v>
                </c:pt>
              </c:strCache>
            </c:strRef>
          </c:cat>
          <c:val>
            <c:numRef>
              <c:f>'Einspeisevergütung ÖMAG'!$B$4:$B$8</c:f>
              <c:numCache>
                <c:formatCode>General</c:formatCode>
                <c:ptCount val="5"/>
                <c:pt idx="0">
                  <c:v>9.73</c:v>
                </c:pt>
                <c:pt idx="1">
                  <c:v>9.73</c:v>
                </c:pt>
                <c:pt idx="2">
                  <c:v>6.0069999999999997</c:v>
                </c:pt>
                <c:pt idx="3">
                  <c:v>5.8550000000000004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CB-42C6-8169-21284EF1D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5527695"/>
        <c:axId val="595526735"/>
      </c:barChart>
      <c:catAx>
        <c:axId val="59552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5526735"/>
        <c:crosses val="autoZero"/>
        <c:auto val="1"/>
        <c:lblAlgn val="ctr"/>
        <c:lblOffset val="100"/>
        <c:noMultiLvlLbl val="0"/>
      </c:catAx>
      <c:valAx>
        <c:axId val="595526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AT"/>
                  <a:t>ct/kWh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5527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484C1CF-6C9B-6544-A92D-2127960D1D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74315B-3C63-2F4A-B4D7-4ACC851127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1D7FE-1DC9-334D-A00B-697D8E745093}" type="datetimeFigureOut">
              <a:rPr lang="de-DE" smtClean="0"/>
              <a:t>05.06.2025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615BEF3-9BAC-C14A-BECB-FE0A0EAA26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AE5DAA-D5E6-CB41-91C9-063A14AED1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B1626-822E-564F-BEE0-8A4BE4782A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76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442C0-45EA-3C4B-934A-0B69589B544A}" type="datetimeFigureOut">
              <a:rPr lang="de-DE" smtClean="0"/>
              <a:t>05.06.2025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93D26-F529-FB42-9199-162771DC03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92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93D26-F529-FB42-9199-162771DC03D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14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93D26-F529-FB42-9199-162771DC03D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964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/>
              <a:t>Hinweis: Aus technischen Gründen muss das Logo mit dem weißen Kreis bei dieser Folie extra in die Folie kopiert werden. Die Position von Kreis + Logo ist x: -2,63 und y: -2,98</a:t>
            </a:r>
          </a:p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93D26-F529-FB42-9199-162771DC03D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79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A8B26-51EA-5F41-B010-2F36F8D5C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FFCFAB-4892-444D-A95F-9677213CD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588D50-DDF3-F24A-9FA6-72EAF52B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3E2B43-9E60-6847-8594-5BB5ACC1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A4511322-0DC1-C544-AC35-57AC183B1D54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3368823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F1477F-85C1-E3FB-CA83-CDB63C4D4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E45E905-C577-8CC6-4C29-18D6BD4F3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EC6216-CD2C-1ED7-9D92-E626A1A0A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73E1-DD86-40C2-96D8-903B69B205F4}" type="datetimeFigureOut">
              <a:rPr lang="de-AT" smtClean="0"/>
              <a:t>05.06.2025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849599-5EF9-7B13-F51C-77E99C4E1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49BE55-928C-5488-4A86-D592D85C6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88FC-F501-4574-AD7F-CCF83F1424F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0734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Highlight,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454D3-C395-49CB-8674-C676A289D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581" y="810896"/>
            <a:ext cx="8663183" cy="384721"/>
          </a:xfrm>
        </p:spPr>
        <p:txBody>
          <a:bodyPr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Highlight hinzufügen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359D7BF-6B41-4366-A51F-2A4A0AF08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860" y="1998121"/>
            <a:ext cx="10492643" cy="240900"/>
          </a:xfrm>
        </p:spPr>
        <p:txBody>
          <a:bodyPr wrap="square">
            <a:spAutoFit/>
          </a:bodyPr>
          <a:lstStyle>
            <a:lvl1pPr marL="0" indent="0" algn="l">
              <a:lnSpc>
                <a:spcPts val="1984"/>
              </a:lnSpc>
              <a:buNone/>
              <a:defRPr sz="1587" b="1"/>
            </a:lvl1pPr>
            <a:lvl2pPr marL="362880" indent="0" algn="ctr">
              <a:buNone/>
              <a:defRPr sz="1587"/>
            </a:lvl2pPr>
            <a:lvl3pPr marL="725759" indent="0" algn="ctr">
              <a:buNone/>
              <a:defRPr sz="1429"/>
            </a:lvl3pPr>
            <a:lvl4pPr marL="1088639" indent="0" algn="ctr">
              <a:buNone/>
              <a:defRPr sz="1270"/>
            </a:lvl4pPr>
            <a:lvl5pPr marL="1451519" indent="0" algn="ctr">
              <a:buNone/>
              <a:defRPr sz="1270"/>
            </a:lvl5pPr>
            <a:lvl6pPr marL="1814398" indent="0" algn="ctr">
              <a:buNone/>
              <a:defRPr sz="1270"/>
            </a:lvl6pPr>
            <a:lvl7pPr marL="2177278" indent="0" algn="ctr">
              <a:buNone/>
              <a:defRPr sz="1270"/>
            </a:lvl7pPr>
            <a:lvl8pPr marL="2540157" indent="0" algn="ctr">
              <a:buNone/>
              <a:defRPr sz="1270"/>
            </a:lvl8pPr>
            <a:lvl9pPr marL="2903037" indent="0" algn="ctr">
              <a:buNone/>
              <a:defRPr sz="1270"/>
            </a:lvl9pPr>
          </a:lstStyle>
          <a:p>
            <a:r>
              <a:rPr lang="de-DE"/>
              <a:t>Formatvorlage des Untertitelmasters durch Klicken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D2E23A4-E24F-49D2-B957-DF7A7FC76F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6818" y="2630973"/>
            <a:ext cx="10476685" cy="3370198"/>
          </a:xfrm>
        </p:spPr>
        <p:txBody>
          <a:bodyPr>
            <a:noAutofit/>
          </a:bodyPr>
          <a:lstStyle>
            <a:lvl1pPr marL="214299" indent="-214299">
              <a:lnSpc>
                <a:spcPts val="1984"/>
              </a:lnSpc>
              <a:spcBef>
                <a:spcPts val="0"/>
              </a:spcBef>
              <a:defRPr/>
            </a:lvl1pPr>
            <a:lvl2pPr marL="357165" indent="-185726">
              <a:lnSpc>
                <a:spcPts val="1984"/>
              </a:lnSpc>
              <a:spcBef>
                <a:spcPts val="0"/>
              </a:spcBef>
              <a:buFont typeface="Calibri" panose="020F0502020204030204" pitchFamily="34" charset="0"/>
              <a:buChar char="‒"/>
              <a:defRPr/>
            </a:lvl2pPr>
          </a:lstStyle>
          <a:p>
            <a:pPr lvl="0"/>
            <a:r>
              <a:rPr lang="de-DE" dirty="0"/>
              <a:t>Text hinzufügen, 2. Ebene durch Tabulatortaste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040048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schnit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C657063-1C86-E58A-63A4-F2509AD13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6642"/>
          <a:stretch/>
        </p:blipFill>
        <p:spPr>
          <a:xfrm>
            <a:off x="223649" y="397223"/>
            <a:ext cx="11758606" cy="6402583"/>
          </a:xfrm>
          <a:prstGeom prst="rect">
            <a:avLst/>
          </a:prstGeom>
        </p:spPr>
      </p:pic>
      <p:cxnSp>
        <p:nvCxnSpPr>
          <p:cNvPr id="2" name="Gerade Verbindung 8">
            <a:extLst>
              <a:ext uri="{FF2B5EF4-FFF2-40B4-BE49-F238E27FC236}">
                <a16:creationId xmlns:a16="http://schemas.microsoft.com/office/drawing/2014/main" id="{9DC17BAE-02D2-A409-E010-E7E44769CD19}"/>
              </a:ext>
            </a:extLst>
          </p:cNvPr>
          <p:cNvCxnSpPr>
            <a:cxnSpLocks/>
          </p:cNvCxnSpPr>
          <p:nvPr userDrawn="1"/>
        </p:nvCxnSpPr>
        <p:spPr>
          <a:xfrm>
            <a:off x="840000" y="258260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</a:ln>
          <a:effectLst/>
        </p:spPr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73CD47D8-0698-4FE3-856B-1BCAB9A16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668" t="11121" r="16015" b="34862"/>
          <a:stretch/>
        </p:blipFill>
        <p:spPr>
          <a:xfrm>
            <a:off x="209745" y="397223"/>
            <a:ext cx="11758606" cy="6402575"/>
          </a:xfrm>
          <a:prstGeom prst="rect">
            <a:avLst/>
          </a:prstGeom>
        </p:spPr>
      </p:pic>
      <p:sp>
        <p:nvSpPr>
          <p:cNvPr id="19" name="Oval 3">
            <a:extLst>
              <a:ext uri="{FF2B5EF4-FFF2-40B4-BE49-F238E27FC236}">
                <a16:creationId xmlns:a16="http://schemas.microsoft.com/office/drawing/2014/main" id="{7EB9F376-C9D6-12FE-7489-9315729DA9FE}"/>
              </a:ext>
            </a:extLst>
          </p:cNvPr>
          <p:cNvSpPr/>
          <p:nvPr userDrawn="1"/>
        </p:nvSpPr>
        <p:spPr>
          <a:xfrm>
            <a:off x="-815165" y="-1004831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2400000" sx="97000" sy="97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CA58D74-DA4B-2EA0-4091-2D4A273A9F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D4D95DB-8889-7646-0ECA-F7B8C93505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0870F3C8-DE2E-C6D6-46B4-F4BB0D327419}"/>
              </a:ext>
            </a:extLst>
          </p:cNvPr>
          <p:cNvSpPr txBox="1">
            <a:spLocks/>
          </p:cNvSpPr>
          <p:nvPr userDrawn="1"/>
        </p:nvSpPr>
        <p:spPr>
          <a:xfrm>
            <a:off x="7268901" y="3648917"/>
            <a:ext cx="4705703" cy="2931981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20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37A85F7-5981-1E78-ED03-E60ED9779B3C}"/>
              </a:ext>
            </a:extLst>
          </p:cNvPr>
          <p:cNvSpPr/>
          <p:nvPr userDrawn="1"/>
        </p:nvSpPr>
        <p:spPr>
          <a:xfrm>
            <a:off x="2936874" y="3987565"/>
            <a:ext cx="9254835" cy="2253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C1B775-2CBA-3ACA-D42B-9AE20DDD0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6874" y="3988576"/>
            <a:ext cx="9255125" cy="2252662"/>
          </a:xfrm>
        </p:spPr>
        <p:txBody>
          <a:bodyPr lIns="180000" tIns="108000" rIns="360000" bIns="108000" anchor="ctr">
            <a:normAutofit/>
          </a:bodyPr>
          <a:lstStyle>
            <a:lvl1pPr marL="0" indent="0" algn="ctr">
              <a:buNone/>
              <a:defRPr sz="4400">
                <a:solidFill>
                  <a:srgbClr val="00599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30990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F5466C0-2072-DE4E-8E5B-C6C2DBF3D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</a:blip>
          <a:srcRect r="3555" b="6642"/>
          <a:stretch/>
        </p:blipFill>
        <p:spPr>
          <a:xfrm>
            <a:off x="216000" y="215999"/>
            <a:ext cx="11758606" cy="6402583"/>
          </a:xfrm>
          <a:prstGeom prst="rect">
            <a:avLst/>
          </a:prstGeom>
          <a:effectLst>
            <a:reflection endPos="65000" dist="50800" dir="5400000" sy="-100000" algn="bl" rotWithShape="0"/>
          </a:effectLst>
        </p:spPr>
      </p:pic>
      <p:sp>
        <p:nvSpPr>
          <p:cNvPr id="16" name="Eine Ecke des Rechtecks abrunden 15">
            <a:extLst>
              <a:ext uri="{FF2B5EF4-FFF2-40B4-BE49-F238E27FC236}">
                <a16:creationId xmlns:a16="http://schemas.microsoft.com/office/drawing/2014/main" id="{903841B1-CF95-C343-9DAC-651DD324F83C}"/>
              </a:ext>
            </a:extLst>
          </p:cNvPr>
          <p:cNvSpPr/>
          <p:nvPr userDrawn="1"/>
        </p:nvSpPr>
        <p:spPr>
          <a:xfrm rot="10800000">
            <a:off x="5607712" y="3866114"/>
            <a:ext cx="5254868" cy="1721660"/>
          </a:xfrm>
          <a:prstGeom prst="round1Rect">
            <a:avLst/>
          </a:prstGeom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ine Ecke des Rechtecks abrunden 12">
            <a:extLst>
              <a:ext uri="{FF2B5EF4-FFF2-40B4-BE49-F238E27FC236}">
                <a16:creationId xmlns:a16="http://schemas.microsoft.com/office/drawing/2014/main" id="{F4BD5B27-57BF-CD42-8375-CFAA8CCC48C0}"/>
              </a:ext>
            </a:extLst>
          </p:cNvPr>
          <p:cNvSpPr/>
          <p:nvPr userDrawn="1"/>
        </p:nvSpPr>
        <p:spPr>
          <a:xfrm>
            <a:off x="5607712" y="2071834"/>
            <a:ext cx="5254868" cy="1721661"/>
          </a:xfrm>
          <a:prstGeom prst="round1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D68C89-EA50-4448-80B7-AC6CE75E9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7342" y="2310525"/>
            <a:ext cx="4697896" cy="12225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ts val="2700"/>
              </a:lnSpc>
              <a:defRPr sz="2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2A11B3-5203-D34F-BED4-ABA89AA0B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198" y="4174227"/>
            <a:ext cx="4697896" cy="110543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11928B-CD82-1840-883B-63708A243ACD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36AD7C-2810-1749-B1E9-0EDBE7AF40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80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mit-freiem-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FC414A0-515C-0B48-B97A-FFB137F80A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6000" y="216000"/>
            <a:ext cx="11757599" cy="6400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Eine Ecke des Rechtecks abrunden 12">
            <a:extLst>
              <a:ext uri="{FF2B5EF4-FFF2-40B4-BE49-F238E27FC236}">
                <a16:creationId xmlns:a16="http://schemas.microsoft.com/office/drawing/2014/main" id="{F4BD5B27-57BF-CD42-8375-CFAA8CCC48C0}"/>
              </a:ext>
            </a:extLst>
          </p:cNvPr>
          <p:cNvSpPr/>
          <p:nvPr userDrawn="1"/>
        </p:nvSpPr>
        <p:spPr>
          <a:xfrm>
            <a:off x="5607712" y="2071834"/>
            <a:ext cx="5254868" cy="1721661"/>
          </a:xfrm>
          <a:prstGeom prst="round1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07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47862"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B2BA5E9-871F-1644-A13E-2EC899F6B63B}"/>
              </a:ext>
            </a:extLst>
          </p:cNvPr>
          <p:cNvSpPr txBox="1"/>
          <p:nvPr userDrawn="1"/>
        </p:nvSpPr>
        <p:spPr>
          <a:xfrm>
            <a:off x="-3115733" y="-284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772437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-mit-Gemeind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47862"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Einrückung Text</a:t>
            </a:r>
            <a:endParaRPr lang="de-AT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DF9068B6-D67C-DE49-AE73-F49487354A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24800" y="2149200"/>
            <a:ext cx="1648800" cy="1648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7205150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-mit-Gemeindelogo-und-Gemeinde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F28D79D-CAC3-704F-B7A2-3E53C49B9F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6000" y="216000"/>
            <a:ext cx="11757599" cy="3574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Einrückung Text</a:t>
            </a:r>
            <a:endParaRPr lang="de-AT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CBB9366-5F6C-CE48-A18D-7E6B996662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24800" y="2149200"/>
            <a:ext cx="1648800" cy="1648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2613625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kapitelfolie fix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0CF02898-AC54-D040-BA4A-31001DDAA7EC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47862"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7D9F2BC-2643-4425-B579-5F16F19976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21" t="17132" b="42312"/>
          <a:stretch/>
        </p:blipFill>
        <p:spPr>
          <a:xfrm>
            <a:off x="205201" y="207404"/>
            <a:ext cx="11768400" cy="37008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200">
                <a:solidFill>
                  <a:srgbClr val="00599A"/>
                </a:solidFill>
              </a:defRPr>
            </a:lvl2pPr>
          </a:lstStyle>
          <a:p>
            <a:pPr lvl="0"/>
            <a:r>
              <a:rPr lang="de-DE"/>
              <a:t>Headline für Subkapitelfolie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5133943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kapitelfolie Hintergrund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ABCC748-4C81-324C-9B88-93C1F3B7E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6000" y="216000"/>
            <a:ext cx="11757599" cy="3574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CF02898-AC54-D040-BA4A-31001DDAA7EC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200">
                <a:solidFill>
                  <a:srgbClr val="00599A"/>
                </a:solidFill>
              </a:defRPr>
            </a:lvl2pPr>
          </a:lstStyle>
          <a:p>
            <a:pPr lvl="0"/>
            <a:r>
              <a:rPr lang="de-DE"/>
              <a:t>Headline für Subkapitelfolie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0622321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5020733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E7E564-DE52-E34D-9716-F37EEA43B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0213" y="1627200"/>
            <a:ext cx="502200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24045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7F2CEAD-4F6C-A94A-A09E-B1E68C116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6000" y="216000"/>
            <a:ext cx="4791456" cy="6400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4F891B2-4574-6F47-92E8-2CFB2F868C34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49721EF-2B18-7E47-9A0E-BF299D827F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3BDF37D8-894F-3F4F-8AFD-9B8EBCF39C25}"/>
              </a:ext>
            </a:extLst>
          </p:cNvPr>
          <p:cNvSpPr/>
          <p:nvPr userDrawn="1"/>
        </p:nvSpPr>
        <p:spPr>
          <a:xfrm>
            <a:off x="5229224" y="216000"/>
            <a:ext cx="6746775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BEE801C-FAD9-3B4E-8389-CC66707C4F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8800" y="747919"/>
            <a:ext cx="570836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Agenda</a:t>
            </a:r>
            <a:endParaRPr lang="de-AT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6D3770A-7ECC-6E47-B795-B466E0A619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8800" y="1798049"/>
            <a:ext cx="5708363" cy="44384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200"/>
              </a:spcBef>
              <a:buFontTx/>
              <a:buNone/>
              <a:defRPr sz="18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/>
              <a:t>I. Headline erster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  <a:p>
            <a:r>
              <a:rPr lang="de-AT"/>
              <a:t>II. Headline zweiter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  <a:p>
            <a:r>
              <a:rPr lang="de-AT"/>
              <a:t>III. Headline dritter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</p:txBody>
      </p:sp>
    </p:spTree>
    <p:extLst>
      <p:ext uri="{BB962C8B-B14F-4D97-AF65-F5344CB8AC3E}">
        <p14:creationId xmlns:p14="http://schemas.microsoft.com/office/powerpoint/2010/main" val="379031752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8FE56D-1EC6-AF44-9318-CBA9164765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5756549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10"/>
          </p:nvPr>
        </p:nvSpPr>
        <p:spPr>
          <a:xfrm>
            <a:off x="2304000" y="1522800"/>
            <a:ext cx="8016000" cy="4658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23850" indent="-323850">
              <a:buClr>
                <a:srgbClr val="E0001B"/>
              </a:buClr>
              <a:buFont typeface="Frutiger Next for EVN Light" pitchFamily="34" charset="0"/>
              <a:buChar char=""/>
              <a:defRPr lang="de-DE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176213">
              <a:spcAft>
                <a:spcPts val="800"/>
              </a:spcAft>
              <a:defRPr lang="de-DE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baseline="0"/>
            </a:lvl3pPr>
            <a:lvl4pPr marL="715963" indent="-171450">
              <a:buFont typeface="Frutiger Next for EVN Light" pitchFamily="34" charset="0"/>
              <a:buChar char="−"/>
              <a:defRPr baseline="0"/>
            </a:lvl4pPr>
            <a:lvl5pPr marL="715963" indent="-173038">
              <a:buFont typeface="Frutiger Next for EVN Light" pitchFamily="34" charset="0"/>
              <a:buChar char="−"/>
              <a:defRPr baseline="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2303999" y="6382800"/>
            <a:ext cx="8016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80"/>
              </a:lnSpc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12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280000" y="6382800"/>
            <a:ext cx="480000" cy="1793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80"/>
              </a:lnSpc>
              <a:tabLst>
                <a:tab pos="450000" algn="r"/>
              </a:tabLst>
              <a:defRPr sz="1050">
                <a:solidFill>
                  <a:schemeClr val="tx1"/>
                </a:solidFill>
              </a:defRPr>
            </a:lvl1pPr>
          </a:lstStyle>
          <a:p>
            <a:pPr algn="r">
              <a:tabLst/>
              <a:defRPr/>
            </a:pPr>
            <a:fld id="{6542F57A-F7B0-4943-9E5E-864955B350A4}" type="slidenum">
              <a:rPr lang="de-AT" smtClean="0"/>
              <a:pPr algn="r">
                <a:tabLst/>
                <a:defRPr/>
              </a:pPr>
              <a:t>‹Nr.›</a:t>
            </a:fld>
            <a:endParaRPr lang="de-AT" dirty="0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432000" y="6381416"/>
            <a:ext cx="1440000" cy="18115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80"/>
              </a:lnSpc>
              <a:defRPr sz="1050">
                <a:solidFill>
                  <a:schemeClr val="accent1"/>
                </a:solidFill>
                <a:latin typeface="+mn-lt"/>
              </a:defRPr>
            </a:lvl1pPr>
          </a:lstStyle>
          <a:p>
            <a:fld id="{F557516B-B39D-4C06-B2A3-3F195344549B}" type="datetime1">
              <a:rPr lang="de-DE" noProof="0" smtClean="0"/>
              <a:t>05.06.2025</a:t>
            </a:fld>
            <a:endParaRPr lang="de-AT" noProof="0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0800" y="105760"/>
            <a:ext cx="1694274" cy="104555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6985" y="1196753"/>
            <a:ext cx="11363929" cy="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05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8">
            <a:extLst>
              <a:ext uri="{FF2B5EF4-FFF2-40B4-BE49-F238E27FC236}">
                <a16:creationId xmlns:a16="http://schemas.microsoft.com/office/drawing/2014/main" id="{8D71E20C-B663-8C27-EC8F-5D8D1319124F}"/>
              </a:ext>
            </a:extLst>
          </p:cNvPr>
          <p:cNvCxnSpPr>
            <a:cxnSpLocks/>
          </p:cNvCxnSpPr>
          <p:nvPr userDrawn="1"/>
        </p:nvCxnSpPr>
        <p:spPr>
          <a:xfrm>
            <a:off x="841800" y="1269122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D500"/>
            </a:solidFill>
            <a:prstDash val="solid"/>
            <a:round/>
          </a:ln>
          <a:effectLst/>
        </p:spPr>
      </p:cxnSp>
      <p:sp>
        <p:nvSpPr>
          <p:cNvPr id="10" name="Oval 3">
            <a:extLst>
              <a:ext uri="{FF2B5EF4-FFF2-40B4-BE49-F238E27FC236}">
                <a16:creationId xmlns:a16="http://schemas.microsoft.com/office/drawing/2014/main" id="{A6349EDB-046A-9F19-E607-C286F5412F60}"/>
              </a:ext>
            </a:extLst>
          </p:cNvPr>
          <p:cNvSpPr/>
          <p:nvPr userDrawn="1"/>
        </p:nvSpPr>
        <p:spPr>
          <a:xfrm>
            <a:off x="-815165" y="-1004831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2400000" sx="97000" sy="97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E632A22-4739-984A-C706-D45EA6BF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4C048380-94AC-BFC9-1F53-B77CD399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10512000" cy="365125"/>
          </a:xfrm>
        </p:spPr>
        <p:txBody>
          <a:bodyPr/>
          <a:lstStyle>
            <a:lvl1pPr algn="r">
              <a:defRPr/>
            </a:lvl1pPr>
          </a:lstStyle>
          <a:p>
            <a:fld id="{EC9D3B2C-D22C-4820-B2E0-FBB4796D90A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769239-862C-D5FA-BF36-84366F94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724" y="365126"/>
            <a:ext cx="8598076" cy="815974"/>
          </a:xfrm>
        </p:spPr>
        <p:txBody>
          <a:bodyPr anchor="b" anchorCtr="0">
            <a:normAutofit/>
          </a:bodyPr>
          <a:lstStyle>
            <a:lvl1pPr algn="r">
              <a:defRPr sz="320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53577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KS Text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8">
            <a:extLst>
              <a:ext uri="{FF2B5EF4-FFF2-40B4-BE49-F238E27FC236}">
                <a16:creationId xmlns:a16="http://schemas.microsoft.com/office/drawing/2014/main" id="{2BFE7D07-B57E-AD22-3DF2-27337A7DDFF0}"/>
              </a:ext>
            </a:extLst>
          </p:cNvPr>
          <p:cNvCxnSpPr>
            <a:cxnSpLocks/>
          </p:cNvCxnSpPr>
          <p:nvPr userDrawn="1"/>
        </p:nvCxnSpPr>
        <p:spPr>
          <a:xfrm>
            <a:off x="841800" y="1269122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D500"/>
            </a:solidFill>
            <a:prstDash val="solid"/>
            <a:round/>
          </a:ln>
          <a:effectLst/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6E89943-3F39-7013-D82A-A6EF11C16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724" y="365126"/>
            <a:ext cx="8598076" cy="815974"/>
          </a:xfrm>
        </p:spPr>
        <p:txBody>
          <a:bodyPr anchor="b" anchorCtr="0">
            <a:normAutofit/>
          </a:bodyPr>
          <a:lstStyle>
            <a:lvl1pPr algn="r">
              <a:defRPr sz="320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CB743E-5185-2574-FAB2-72F932335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1548"/>
            <a:ext cx="5257800" cy="4495415"/>
          </a:xfrm>
        </p:spPr>
        <p:txBody>
          <a:bodyPr lIns="90000"/>
          <a:lstStyle>
            <a:lvl1pPr marL="358775" indent="-358775"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625" indent="-352425">
              <a:buClr>
                <a:srgbClr val="FFD500"/>
              </a:buClr>
              <a:buSzPct val="80000"/>
              <a:buFont typeface="Wingdings 3" panose="05040102010807070707" pitchFamily="18" charset="2"/>
              <a:buChar char="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249363" indent="-334963">
              <a:buClr>
                <a:srgbClr val="00406C"/>
              </a:buClr>
              <a:buSzPct val="70000"/>
              <a:buFont typeface="Wingdings 3" panose="05040102010807070707" pitchFamily="18" charset="2"/>
              <a:buChar char="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A28FF1-F857-809D-AE54-87FD1DB73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10512000" cy="365125"/>
          </a:xfrm>
        </p:spPr>
        <p:txBody>
          <a:bodyPr/>
          <a:lstStyle>
            <a:lvl1pPr algn="r">
              <a:defRPr/>
            </a:lvl1pPr>
          </a:lstStyle>
          <a:p>
            <a:fld id="{EC9D3B2C-D22C-4820-B2E0-FBB4796D90A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BC00FEEB-A1C5-34B6-381F-57EDFCFC98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9838" y="1681548"/>
            <a:ext cx="5033962" cy="449541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AT"/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E6E6E160-D086-BA5D-E2E1-6D86F85015B7}"/>
              </a:ext>
            </a:extLst>
          </p:cNvPr>
          <p:cNvSpPr/>
          <p:nvPr userDrawn="1"/>
        </p:nvSpPr>
        <p:spPr>
          <a:xfrm>
            <a:off x="-815165" y="-1004831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2400000" sx="97000" sy="97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FB7CC3A-5AD5-BF5B-2FB2-1345FF188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schnit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C657063-1C86-E58A-63A4-F2509AD13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6642"/>
          <a:stretch/>
        </p:blipFill>
        <p:spPr>
          <a:xfrm>
            <a:off x="223649" y="397223"/>
            <a:ext cx="11758606" cy="6402583"/>
          </a:xfrm>
          <a:prstGeom prst="rect">
            <a:avLst/>
          </a:prstGeom>
        </p:spPr>
      </p:pic>
      <p:cxnSp>
        <p:nvCxnSpPr>
          <p:cNvPr id="2" name="Gerade Verbindung 8">
            <a:extLst>
              <a:ext uri="{FF2B5EF4-FFF2-40B4-BE49-F238E27FC236}">
                <a16:creationId xmlns:a16="http://schemas.microsoft.com/office/drawing/2014/main" id="{9DC17BAE-02D2-A409-E010-E7E44769CD19}"/>
              </a:ext>
            </a:extLst>
          </p:cNvPr>
          <p:cNvCxnSpPr>
            <a:cxnSpLocks/>
          </p:cNvCxnSpPr>
          <p:nvPr userDrawn="1"/>
        </p:nvCxnSpPr>
        <p:spPr>
          <a:xfrm>
            <a:off x="840000" y="258260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</a:ln>
          <a:effectLst/>
        </p:spPr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E284F052-45E0-4744-AE86-018D1B40F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668" t="11121" r="16015" b="34862"/>
          <a:stretch/>
        </p:blipFill>
        <p:spPr>
          <a:xfrm>
            <a:off x="209745" y="397223"/>
            <a:ext cx="11772510" cy="6402575"/>
          </a:xfrm>
          <a:prstGeom prst="rect">
            <a:avLst/>
          </a:prstGeom>
        </p:spPr>
      </p:pic>
      <p:sp>
        <p:nvSpPr>
          <p:cNvPr id="19" name="Oval 3">
            <a:extLst>
              <a:ext uri="{FF2B5EF4-FFF2-40B4-BE49-F238E27FC236}">
                <a16:creationId xmlns:a16="http://schemas.microsoft.com/office/drawing/2014/main" id="{7EB9F376-C9D6-12FE-7489-9315729DA9FE}"/>
              </a:ext>
            </a:extLst>
          </p:cNvPr>
          <p:cNvSpPr/>
          <p:nvPr userDrawn="1"/>
        </p:nvSpPr>
        <p:spPr>
          <a:xfrm>
            <a:off x="-815165" y="-1004831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2400000" sx="97000" sy="97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CA58D74-DA4B-2EA0-4091-2D4A273A9F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D4D95DB-8889-7646-0ECA-F7B8C93505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0870F3C8-DE2E-C6D6-46B4-F4BB0D327419}"/>
              </a:ext>
            </a:extLst>
          </p:cNvPr>
          <p:cNvSpPr txBox="1">
            <a:spLocks/>
          </p:cNvSpPr>
          <p:nvPr userDrawn="1"/>
        </p:nvSpPr>
        <p:spPr>
          <a:xfrm>
            <a:off x="7268901" y="3648917"/>
            <a:ext cx="4705703" cy="2931981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20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37A85F7-5981-1E78-ED03-E60ED9779B3C}"/>
              </a:ext>
            </a:extLst>
          </p:cNvPr>
          <p:cNvSpPr/>
          <p:nvPr userDrawn="1"/>
        </p:nvSpPr>
        <p:spPr>
          <a:xfrm>
            <a:off x="2937164" y="4019871"/>
            <a:ext cx="9254835" cy="2253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C1B775-2CBA-3ACA-D42B-9AE20DDD0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7164" y="4020882"/>
            <a:ext cx="9255125" cy="2252662"/>
          </a:xfrm>
        </p:spPr>
        <p:txBody>
          <a:bodyPr lIns="180000" tIns="108000" rIns="360000" bIns="108000" anchor="ctr">
            <a:normAutofit/>
          </a:bodyPr>
          <a:lstStyle>
            <a:lvl1pPr marL="0" indent="0" algn="ctr">
              <a:buNone/>
              <a:defRPr sz="4400">
                <a:solidFill>
                  <a:srgbClr val="00599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39868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,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576000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8936" y="1627199"/>
            <a:ext cx="4588876" cy="44280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840545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A8B26-51EA-5F41-B010-2F36F8D5C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FFCFAB-4892-444D-A95F-9677213CD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588D50-DDF3-F24A-9FA6-72EAF52B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3E2B43-9E60-6847-8594-5BB5ACC1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A4511322-0DC1-C544-AC35-57AC183B1D54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078072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 Bild Hochforma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idx="10"/>
          </p:nvPr>
        </p:nvSpPr>
        <p:spPr>
          <a:xfrm>
            <a:off x="432000" y="1555201"/>
            <a:ext cx="5232000" cy="464343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lang="de-DE" sz="2000" dirty="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6096000" y="1522800"/>
            <a:ext cx="5664000" cy="4658400"/>
          </a:xfrm>
        </p:spPr>
        <p:txBody>
          <a:bodyPr/>
          <a:lstStyle>
            <a:lvl1pPr marL="324000" indent="-324000">
              <a:spcAft>
                <a:spcPts val="800"/>
              </a:spcAft>
              <a:defRPr lang="de-DE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400" indent="-176400">
              <a:spcAft>
                <a:spcPts val="800"/>
              </a:spcAft>
              <a:defRPr lang="de-DE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/>
            </a:lvl3pPr>
            <a:lvl4pPr>
              <a:defRPr sz="1600" baseline="0"/>
            </a:lvl4pPr>
            <a:lvl5pPr marL="715963" indent="-173038">
              <a:buFont typeface="Frutiger Next for EVN Light" pitchFamily="34" charset="0"/>
              <a:buChar char="−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32000" y="6199199"/>
            <a:ext cx="5232000" cy="180000"/>
          </a:xfrm>
        </p:spPr>
        <p:txBody>
          <a:bodyPr/>
          <a:lstStyle>
            <a:lvl1pPr marL="0" indent="0">
              <a:lnSpc>
                <a:spcPts val="1280"/>
              </a:lnSpc>
              <a:spcAft>
                <a:spcPts val="0"/>
              </a:spcAft>
              <a:buNone/>
              <a:defRPr sz="1050"/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 marL="903047" indent="0">
              <a:buNone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2303999" y="6382800"/>
            <a:ext cx="8016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80"/>
              </a:lnSpc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5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280000" y="6382800"/>
            <a:ext cx="480000" cy="1793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80"/>
              </a:lnSpc>
              <a:tabLst>
                <a:tab pos="450000" algn="r"/>
              </a:tabLst>
              <a:defRPr sz="1050">
                <a:solidFill>
                  <a:schemeClr val="tx1"/>
                </a:solidFill>
              </a:defRPr>
            </a:lvl1pPr>
          </a:lstStyle>
          <a:p>
            <a:pPr algn="r">
              <a:tabLst/>
              <a:defRPr/>
            </a:pPr>
            <a:fld id="{6542F57A-F7B0-4943-9E5E-864955B350A4}" type="slidenum">
              <a:rPr lang="de-AT" smtClean="0"/>
              <a:pPr algn="r">
                <a:tabLst/>
                <a:defRPr/>
              </a:pPr>
              <a:t>‹Nr.›</a:t>
            </a:fld>
            <a:endParaRPr lang="de-AT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11"/>
          </p:nvPr>
        </p:nvSpPr>
        <p:spPr>
          <a:xfrm>
            <a:off x="432000" y="6381416"/>
            <a:ext cx="1440000" cy="18115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80"/>
              </a:lnSpc>
              <a:defRPr sz="1050">
                <a:solidFill>
                  <a:schemeClr val="accent1"/>
                </a:solidFill>
                <a:latin typeface="+mn-lt"/>
              </a:defRPr>
            </a:lvl1pPr>
          </a:lstStyle>
          <a:p>
            <a:fld id="{C85E0CD7-8E38-4015-B28B-58E0D7458AAC}" type="datetime1">
              <a:rPr lang="de-DE" noProof="0" smtClean="0"/>
              <a:t>05.06.2025</a:t>
            </a:fld>
            <a:endParaRPr lang="de-AT" noProof="0"/>
          </a:p>
        </p:txBody>
      </p:sp>
    </p:spTree>
    <p:extLst>
      <p:ext uri="{BB962C8B-B14F-4D97-AF65-F5344CB8AC3E}">
        <p14:creationId xmlns:p14="http://schemas.microsoft.com/office/powerpoint/2010/main" val="2112663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folie-mit-Gemeindelogo-und-Gemeinde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F28D79D-CAC3-704F-B7A2-3E53C49B9F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6000" y="216000"/>
            <a:ext cx="11757599" cy="3574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Einrückung Text</a:t>
            </a:r>
            <a:endParaRPr lang="de-AT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CBB9366-5F6C-CE48-A18D-7E6B996662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24800" y="2149200"/>
            <a:ext cx="1648800" cy="1648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4605596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,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3937" y="1627200"/>
            <a:ext cx="5338275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88" y="1627199"/>
            <a:ext cx="4588876" cy="44280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032737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F5466C0-2072-DE4E-8E5B-C6C2DBF3D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6642"/>
          <a:stretch/>
        </p:blipFill>
        <p:spPr>
          <a:xfrm>
            <a:off x="216000" y="215999"/>
            <a:ext cx="11758606" cy="6402583"/>
          </a:xfrm>
          <a:prstGeom prst="rect">
            <a:avLst/>
          </a:prstGeom>
        </p:spPr>
      </p:pic>
      <p:sp>
        <p:nvSpPr>
          <p:cNvPr id="16" name="Eine Ecke des Rechtecks abrunden 15">
            <a:extLst>
              <a:ext uri="{FF2B5EF4-FFF2-40B4-BE49-F238E27FC236}">
                <a16:creationId xmlns:a16="http://schemas.microsoft.com/office/drawing/2014/main" id="{903841B1-CF95-C343-9DAC-651DD324F83C}"/>
              </a:ext>
            </a:extLst>
          </p:cNvPr>
          <p:cNvSpPr/>
          <p:nvPr userDrawn="1"/>
        </p:nvSpPr>
        <p:spPr>
          <a:xfrm rot="10800000">
            <a:off x="5607712" y="3866114"/>
            <a:ext cx="5254868" cy="1721660"/>
          </a:xfrm>
          <a:prstGeom prst="round1Rect">
            <a:avLst/>
          </a:prstGeom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ine Ecke des Rechtecks abrunden 12">
            <a:extLst>
              <a:ext uri="{FF2B5EF4-FFF2-40B4-BE49-F238E27FC236}">
                <a16:creationId xmlns:a16="http://schemas.microsoft.com/office/drawing/2014/main" id="{F4BD5B27-57BF-CD42-8375-CFAA8CCC48C0}"/>
              </a:ext>
            </a:extLst>
          </p:cNvPr>
          <p:cNvSpPr/>
          <p:nvPr userDrawn="1"/>
        </p:nvSpPr>
        <p:spPr>
          <a:xfrm>
            <a:off x="5607712" y="2071834"/>
            <a:ext cx="5254868" cy="1721661"/>
          </a:xfrm>
          <a:prstGeom prst="round1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D68C89-EA50-4448-80B7-AC6CE75E9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7342" y="2310525"/>
            <a:ext cx="4697896" cy="12225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ts val="2700"/>
              </a:lnSpc>
              <a:defRPr sz="2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2A11B3-5203-D34F-BED4-ABA89AA0B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198" y="4174227"/>
            <a:ext cx="4697896" cy="110543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11928B-CD82-1840-883B-63708A243ACD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36AD7C-2810-1749-B1E9-0EDBE7AF40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745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mit-freiem-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FC414A0-515C-0B48-B97A-FFB137F80A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6000" y="216000"/>
            <a:ext cx="11757599" cy="6400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Eine Ecke des Rechtecks abrunden 12">
            <a:extLst>
              <a:ext uri="{FF2B5EF4-FFF2-40B4-BE49-F238E27FC236}">
                <a16:creationId xmlns:a16="http://schemas.microsoft.com/office/drawing/2014/main" id="{F4BD5B27-57BF-CD42-8375-CFAA8CCC48C0}"/>
              </a:ext>
            </a:extLst>
          </p:cNvPr>
          <p:cNvSpPr/>
          <p:nvPr userDrawn="1"/>
        </p:nvSpPr>
        <p:spPr>
          <a:xfrm>
            <a:off x="5607712" y="2071834"/>
            <a:ext cx="5254868" cy="1721661"/>
          </a:xfrm>
          <a:prstGeom prst="round1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3834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47862"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B2BA5E9-871F-1644-A13E-2EC899F6B63B}"/>
              </a:ext>
            </a:extLst>
          </p:cNvPr>
          <p:cNvSpPr txBox="1"/>
          <p:nvPr userDrawn="1"/>
        </p:nvSpPr>
        <p:spPr>
          <a:xfrm>
            <a:off x="-3115733" y="-284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69236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-mit-Gemeind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47862"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Einrückung Text</a:t>
            </a:r>
            <a:endParaRPr lang="de-AT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DF9068B6-D67C-DE49-AE73-F49487354A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24800" y="2149200"/>
            <a:ext cx="1648800" cy="1648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67856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-mit-Gemeindelogo-und-Gemeinde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F28D79D-CAC3-704F-B7A2-3E53C49B9F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6000" y="216000"/>
            <a:ext cx="11757599" cy="3574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Einrückung Text</a:t>
            </a:r>
            <a:endParaRPr lang="de-AT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CBB9366-5F6C-CE48-A18D-7E6B996662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24800" y="2149200"/>
            <a:ext cx="1648800" cy="1648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5105384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kapitelfolie fix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0CF02898-AC54-D040-BA4A-31001DDAA7EC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47862"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200">
                <a:solidFill>
                  <a:srgbClr val="00599A"/>
                </a:solidFill>
              </a:defRPr>
            </a:lvl2pPr>
          </a:lstStyle>
          <a:p>
            <a:pPr lvl="0"/>
            <a:r>
              <a:rPr lang="de-DE"/>
              <a:t>Headline für Subkapitelfolie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9677431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kapitelfolie Hintergrund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ABCC748-4C81-324C-9B88-93C1F3B7E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6000" y="216000"/>
            <a:ext cx="11757599" cy="3574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CF02898-AC54-D040-BA4A-31001DDAA7EC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200">
                <a:solidFill>
                  <a:srgbClr val="00599A"/>
                </a:solidFill>
              </a:defRPr>
            </a:lvl2pPr>
          </a:lstStyle>
          <a:p>
            <a:pPr lvl="0"/>
            <a:r>
              <a:rPr lang="de-DE"/>
              <a:t>Headline für Subkapitelfolie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94700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7F2CEAD-4F6C-A94A-A09E-B1E68C116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6000" y="216000"/>
            <a:ext cx="4791456" cy="6400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4F891B2-4574-6F47-92E8-2CFB2F868C34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49721EF-2B18-7E47-9A0E-BF299D827F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3BDF37D8-894F-3F4F-8AFD-9B8EBCF39C25}"/>
              </a:ext>
            </a:extLst>
          </p:cNvPr>
          <p:cNvSpPr/>
          <p:nvPr userDrawn="1"/>
        </p:nvSpPr>
        <p:spPr>
          <a:xfrm>
            <a:off x="5229224" y="216000"/>
            <a:ext cx="6746775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BEE801C-FAD9-3B4E-8389-CC66707C4F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8800" y="747919"/>
            <a:ext cx="570836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Agenda</a:t>
            </a:r>
            <a:endParaRPr lang="de-AT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6D3770A-7ECC-6E47-B795-B466E0A619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8800" y="1798049"/>
            <a:ext cx="5708363" cy="44384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200"/>
              </a:spcBef>
              <a:buFontTx/>
              <a:buNone/>
              <a:defRPr sz="18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/>
              <a:t>I. Headline erster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  <a:p>
            <a:r>
              <a:rPr lang="de-AT"/>
              <a:t>II. Headline zweiter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  <a:p>
            <a:r>
              <a:rPr lang="de-AT"/>
              <a:t>III. Headline dritter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</p:txBody>
      </p:sp>
    </p:spTree>
    <p:extLst>
      <p:ext uri="{BB962C8B-B14F-4D97-AF65-F5344CB8AC3E}">
        <p14:creationId xmlns:p14="http://schemas.microsoft.com/office/powerpoint/2010/main" val="106257358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8FE56D-1EC6-AF44-9318-CBA9164765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8542458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F5466C0-2072-DE4E-8E5B-C6C2DBF3D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00" y="215999"/>
            <a:ext cx="11758606" cy="6402583"/>
          </a:xfrm>
          <a:prstGeom prst="rect">
            <a:avLst/>
          </a:prstGeom>
        </p:spPr>
      </p:pic>
      <p:sp>
        <p:nvSpPr>
          <p:cNvPr id="16" name="Eine Ecke des Rechtecks abrunden 15">
            <a:extLst>
              <a:ext uri="{FF2B5EF4-FFF2-40B4-BE49-F238E27FC236}">
                <a16:creationId xmlns:a16="http://schemas.microsoft.com/office/drawing/2014/main" id="{903841B1-CF95-C343-9DAC-651DD324F83C}"/>
              </a:ext>
            </a:extLst>
          </p:cNvPr>
          <p:cNvSpPr/>
          <p:nvPr userDrawn="1"/>
        </p:nvSpPr>
        <p:spPr>
          <a:xfrm rot="10800000">
            <a:off x="5607712" y="3866114"/>
            <a:ext cx="5254868" cy="1721660"/>
          </a:xfrm>
          <a:prstGeom prst="round1Rect">
            <a:avLst/>
          </a:prstGeom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ine Ecke des Rechtecks abrunden 12">
            <a:extLst>
              <a:ext uri="{FF2B5EF4-FFF2-40B4-BE49-F238E27FC236}">
                <a16:creationId xmlns:a16="http://schemas.microsoft.com/office/drawing/2014/main" id="{F4BD5B27-57BF-CD42-8375-CFAA8CCC48C0}"/>
              </a:ext>
            </a:extLst>
          </p:cNvPr>
          <p:cNvSpPr/>
          <p:nvPr userDrawn="1"/>
        </p:nvSpPr>
        <p:spPr>
          <a:xfrm>
            <a:off x="5607712" y="2071834"/>
            <a:ext cx="5254868" cy="1721661"/>
          </a:xfrm>
          <a:prstGeom prst="round1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D68C89-EA50-4448-80B7-AC6CE75E9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7342" y="2310525"/>
            <a:ext cx="4697896" cy="12225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ts val="2700"/>
              </a:lnSpc>
              <a:defRPr sz="2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2A11B3-5203-D34F-BED4-ABA89AA0B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198" y="4174227"/>
            <a:ext cx="4697896" cy="110543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11928B-CD82-1840-883B-63708A243ACD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36AD7C-2810-1749-B1E9-0EDBE7AF40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49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,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576000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8936" y="1627199"/>
            <a:ext cx="4588876" cy="44280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10012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mit-freiem-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FC414A0-515C-0B48-B97A-FFB137F80A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6000" y="216000"/>
            <a:ext cx="11757599" cy="6400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Eine Ecke des Rechtecks abrunden 12">
            <a:extLst>
              <a:ext uri="{FF2B5EF4-FFF2-40B4-BE49-F238E27FC236}">
                <a16:creationId xmlns:a16="http://schemas.microsoft.com/office/drawing/2014/main" id="{F4BD5B27-57BF-CD42-8375-CFAA8CCC48C0}"/>
              </a:ext>
            </a:extLst>
          </p:cNvPr>
          <p:cNvSpPr/>
          <p:nvPr userDrawn="1"/>
        </p:nvSpPr>
        <p:spPr>
          <a:xfrm>
            <a:off x="5607712" y="2071834"/>
            <a:ext cx="5254868" cy="1721661"/>
          </a:xfrm>
          <a:prstGeom prst="round1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6266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B2BA5E9-871F-1644-A13E-2EC899F6B63B}"/>
              </a:ext>
            </a:extLst>
          </p:cNvPr>
          <p:cNvSpPr txBox="1"/>
          <p:nvPr userDrawn="1"/>
        </p:nvSpPr>
        <p:spPr>
          <a:xfrm>
            <a:off x="-3115733" y="-284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128283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-mit-Gemeind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Einrückung Text</a:t>
            </a:r>
            <a:endParaRPr lang="de-AT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DF9068B6-D67C-DE49-AE73-F49487354A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24800" y="2149200"/>
            <a:ext cx="1648800" cy="1648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3719655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-mit-Gemeindelogo-und-Gemeinde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F28D79D-CAC3-704F-B7A2-3E53C49B9F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6000" y="216000"/>
            <a:ext cx="11757599" cy="3574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D1F7CE5-778E-554C-B783-336AEA0B1220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60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Headline für die Kapitelfolie</a:t>
            </a:r>
          </a:p>
          <a:p>
            <a:pPr lvl="1"/>
            <a:r>
              <a:rPr lang="de-DE"/>
              <a:t>Einrückung Text</a:t>
            </a:r>
            <a:endParaRPr lang="de-AT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CBB9366-5F6C-CE48-A18D-7E6B996662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24800" y="2149200"/>
            <a:ext cx="1648800" cy="1648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1734742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kapitelfolie fix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0CF02898-AC54-D040-BA4A-31001DDAA7EC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AB60E1-BCAA-C743-905C-70DFB6BE7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00" y="216000"/>
            <a:ext cx="11758606" cy="35756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2A1CDF-46C2-224C-8EF6-D98615E09CD9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23DF7B-2150-0D4D-83F7-6E856576C6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200">
                <a:solidFill>
                  <a:srgbClr val="00599A"/>
                </a:solidFill>
              </a:defRPr>
            </a:lvl2pPr>
          </a:lstStyle>
          <a:p>
            <a:pPr lvl="0"/>
            <a:r>
              <a:rPr lang="de-DE"/>
              <a:t>Headline für Subkapitelfolie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8414950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kapitelfolie Hintergrund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ABCC748-4C81-324C-9B88-93C1F3B7E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6000" y="216000"/>
            <a:ext cx="11757599" cy="357480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CF02898-AC54-D040-BA4A-31001DDAA7EC}"/>
              </a:ext>
            </a:extLst>
          </p:cNvPr>
          <p:cNvSpPr/>
          <p:nvPr userDrawn="1"/>
        </p:nvSpPr>
        <p:spPr>
          <a:xfrm>
            <a:off x="205200" y="4024800"/>
            <a:ext cx="11768400" cy="261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064ADA-AFF1-D34E-8B66-DBF5E5823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1436" y="4441370"/>
            <a:ext cx="5834743" cy="16484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2200">
                <a:solidFill>
                  <a:srgbClr val="00599A"/>
                </a:solidFill>
              </a:defRPr>
            </a:lvl2pPr>
          </a:lstStyle>
          <a:p>
            <a:pPr lvl="0"/>
            <a:r>
              <a:rPr lang="de-DE"/>
              <a:t>Headline für Subkapitelfolie</a:t>
            </a:r>
          </a:p>
          <a:p>
            <a:pPr lvl="1"/>
            <a:r>
              <a:rPr lang="de-DE"/>
              <a:t>Zweite Textebene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805114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7F2CEAD-4F6C-A94A-A09E-B1E68C116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6000" y="216000"/>
            <a:ext cx="4791456" cy="6400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4F891B2-4574-6F47-92E8-2CFB2F868C34}"/>
              </a:ext>
            </a:extLst>
          </p:cNvPr>
          <p:cNvSpPr/>
          <p:nvPr userDrawn="1"/>
        </p:nvSpPr>
        <p:spPr>
          <a:xfrm>
            <a:off x="-945932" y="-1072055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49721EF-2B18-7E47-9A0E-BF299D827F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61" y="239417"/>
            <a:ext cx="1514272" cy="102970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3BDF37D8-894F-3F4F-8AFD-9B8EBCF39C25}"/>
              </a:ext>
            </a:extLst>
          </p:cNvPr>
          <p:cNvSpPr/>
          <p:nvPr userDrawn="1"/>
        </p:nvSpPr>
        <p:spPr>
          <a:xfrm>
            <a:off x="5229224" y="216000"/>
            <a:ext cx="6746775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BEE801C-FAD9-3B4E-8389-CC66707C4F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8800" y="747919"/>
            <a:ext cx="570836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Agenda</a:t>
            </a:r>
            <a:endParaRPr lang="de-AT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6D3770A-7ECC-6E47-B795-B466E0A619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8800" y="1798049"/>
            <a:ext cx="5708363" cy="44384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200"/>
              </a:spcBef>
              <a:buFontTx/>
              <a:buNone/>
              <a:defRPr sz="18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/>
              <a:t>I. Headline erster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  <a:p>
            <a:r>
              <a:rPr lang="de-AT"/>
              <a:t>II. Headline zweiter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  <a:p>
            <a:r>
              <a:rPr lang="de-AT"/>
              <a:t>III. Headline dritter Punkt</a:t>
            </a:r>
          </a:p>
          <a:p>
            <a:pPr lvl="1"/>
            <a:r>
              <a:rPr lang="de-AT"/>
              <a:t>Erster Subpunkt</a:t>
            </a:r>
          </a:p>
          <a:p>
            <a:pPr lvl="1"/>
            <a:r>
              <a:rPr lang="de-AT"/>
              <a:t>Zweiter Subpunkt</a:t>
            </a:r>
          </a:p>
        </p:txBody>
      </p:sp>
    </p:spTree>
    <p:extLst>
      <p:ext uri="{BB962C8B-B14F-4D97-AF65-F5344CB8AC3E}">
        <p14:creationId xmlns:p14="http://schemas.microsoft.com/office/powerpoint/2010/main" val="171253857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8FE56D-1EC6-AF44-9318-CBA9164765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8135520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A8B26-51EA-5F41-B010-2F36F8D5C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FFCFAB-4892-444D-A95F-9677213CD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588D50-DDF3-F24A-9FA6-72EAF52B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3E2B43-9E60-6847-8594-5BB5ACC1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A4511322-0DC1-C544-AC35-57AC183B1D54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923525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5020733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E7E564-DE52-E34D-9716-F37EEA43B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0213" y="1627200"/>
            <a:ext cx="502200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0178450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666263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59688" y="1627200"/>
            <a:ext cx="3698123" cy="1606888"/>
          </a:xfrm>
        </p:spPr>
        <p:txBody>
          <a:bodyPr/>
          <a:lstStyle/>
          <a:p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FF98A-6193-FA46-B71C-02127B8E38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678" y="3390500"/>
            <a:ext cx="3698122" cy="36512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B5552"/>
                </a:solidFill>
              </a:defRPr>
            </a:lvl1pPr>
          </a:lstStyle>
          <a:p>
            <a:pPr lvl="0"/>
            <a:r>
              <a:rPr lang="de-DE"/>
              <a:t>Bildunterschrift mit</a:t>
            </a:r>
            <a:br>
              <a:rPr lang="de-DE"/>
            </a:br>
            <a:r>
              <a:rPr lang="de-DE"/>
              <a:t>zwei Zeilen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A9951F76-24FF-3040-B497-3CD43535AD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9688" y="3927638"/>
            <a:ext cx="3698123" cy="1606888"/>
          </a:xfrm>
        </p:spPr>
        <p:txBody>
          <a:bodyPr/>
          <a:lstStyle/>
          <a:p>
            <a:endParaRPr lang="de-AT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7E31DA0A-3A70-1742-A5B1-E07ABCE8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5678" y="5690938"/>
            <a:ext cx="3698122" cy="36512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B5552"/>
                </a:solidFill>
              </a:defRPr>
            </a:lvl1pPr>
          </a:lstStyle>
          <a:p>
            <a:pPr lvl="0"/>
            <a:r>
              <a:rPr lang="de-DE"/>
              <a:t>Bildunterschrift mit</a:t>
            </a:r>
            <a:br>
              <a:rPr lang="de-DE"/>
            </a:br>
            <a:r>
              <a:rPr lang="de-DE"/>
              <a:t>zwei Zeilen</a:t>
            </a:r>
          </a:p>
        </p:txBody>
      </p:sp>
    </p:spTree>
    <p:extLst>
      <p:ext uri="{BB962C8B-B14F-4D97-AF65-F5344CB8AC3E}">
        <p14:creationId xmlns:p14="http://schemas.microsoft.com/office/powerpoint/2010/main" val="6858718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,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3937" y="1627200"/>
            <a:ext cx="5338275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88" y="1627199"/>
            <a:ext cx="4588876" cy="44280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949147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,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576000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8936" y="1627199"/>
            <a:ext cx="4588876" cy="44280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049710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666263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59688" y="1627200"/>
            <a:ext cx="3698123" cy="1606888"/>
          </a:xfrm>
        </p:spPr>
        <p:txBody>
          <a:bodyPr/>
          <a:lstStyle/>
          <a:p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FF98A-6193-FA46-B71C-02127B8E38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678" y="3390500"/>
            <a:ext cx="3698122" cy="36512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B5552"/>
                </a:solidFill>
              </a:defRPr>
            </a:lvl1pPr>
          </a:lstStyle>
          <a:p>
            <a:pPr lvl="0"/>
            <a:r>
              <a:rPr lang="de-DE"/>
              <a:t>Bildunterschrift mit</a:t>
            </a:r>
            <a:br>
              <a:rPr lang="de-DE"/>
            </a:br>
            <a:r>
              <a:rPr lang="de-DE"/>
              <a:t>zwei Zeilen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A9951F76-24FF-3040-B497-3CD43535AD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9688" y="3927638"/>
            <a:ext cx="3698123" cy="1606888"/>
          </a:xfrm>
        </p:spPr>
        <p:txBody>
          <a:bodyPr/>
          <a:lstStyle/>
          <a:p>
            <a:endParaRPr lang="de-AT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7E31DA0A-3A70-1742-A5B1-E07ABCE8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5678" y="5690938"/>
            <a:ext cx="3698122" cy="36512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B5552"/>
                </a:solidFill>
              </a:defRPr>
            </a:lvl1pPr>
          </a:lstStyle>
          <a:p>
            <a:pPr lvl="0"/>
            <a:r>
              <a:rPr lang="de-DE"/>
              <a:t>Bildunterschrift mit</a:t>
            </a:r>
            <a:br>
              <a:rPr lang="de-DE"/>
            </a:br>
            <a:r>
              <a:rPr lang="de-DE"/>
              <a:t>zwei Zeilen</a:t>
            </a:r>
          </a:p>
        </p:txBody>
      </p:sp>
    </p:spTree>
    <p:extLst>
      <p:ext uri="{BB962C8B-B14F-4D97-AF65-F5344CB8AC3E}">
        <p14:creationId xmlns:p14="http://schemas.microsoft.com/office/powerpoint/2010/main" val="36050161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52933-A64B-9444-AAE8-B57CD6FFE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444620-46D8-8944-8606-769E48D7D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AA4059-FDA0-1540-9965-6DA89474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120152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1627198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08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F73953A1-412A-5A46-B506-0CF9AF6355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64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136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0831170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6000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72213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8832564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50729158-05CE-AD44-86CA-4A28EAAE76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8800" y="1627200"/>
            <a:ext cx="2880000" cy="1749600"/>
          </a:xfrm>
        </p:spPr>
        <p:txBody>
          <a:bodyPr/>
          <a:lstStyle/>
          <a:p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6000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72213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7B6F68E0-5577-9C4F-A554-EA9B2B10818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56000" y="1627200"/>
            <a:ext cx="2880000" cy="1749600"/>
          </a:xfrm>
        </p:spPr>
        <p:txBody>
          <a:bodyPr/>
          <a:lstStyle/>
          <a:p>
            <a:endParaRPr lang="de-AT"/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2F58952B-40A7-0F41-9305-2DA13871619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472213" y="1627200"/>
            <a:ext cx="2880000" cy="17496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668139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1EC00F-6F77-8AF1-E81B-2755E6E14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F2C4EFD-8A53-C79D-7056-4911A3AAA0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410C94-C0FD-CE6F-E7A1-CCE8F717C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05.06.2025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CBA757-1904-2C35-9D8E-40A06710D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DC3634-560D-8CDF-92F5-E7BB49509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358181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C0C12-2D4B-44F2-B622-F72C802B8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CF4C6F-3A4B-969A-644A-63037DF53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9420EF-2E1E-3B8F-6B81-18B603B94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05.06.2025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F123C5-2533-9AC4-8DC9-4F890F38F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7A0100-10D5-3FF4-D09E-B2F1072C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057009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489E23-2778-FE61-C47D-239A3AEF1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F12393-992B-12B7-95B2-F835A0A8A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D12F46-1395-6D83-3778-128E500D5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05.06.2025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827C41-25DD-4990-0DD7-F7C209FAC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B0A3DC-BE3D-4C4A-17B0-C0B55D1B7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6957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52933-A64B-9444-AAE8-B57CD6FFE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444620-46D8-8944-8606-769E48D7D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AA4059-FDA0-1540-9965-6DA89474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9928883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9851D7-B0E3-366C-1022-E824D6A50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D35B9A-5FB6-5165-59B8-C0AE6A349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C14468-911B-694A-A04D-C82F1983F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61312C-D3FE-169C-563E-E52D7B49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05.06.2025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1C6B41-7FE4-FA1C-666B-B1784312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CBCDB5-4766-ADF7-D3CA-91059065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1030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EDBAC4-3C8E-99C8-2C94-7BDAC433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FA9F3C-8C59-F41B-41AD-BCDB44DCB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40385E-496F-80DB-8FB8-52585835D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8BBC85F-4F2F-B747-5A2A-FBAFF8302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A575848-02D5-A34C-CB5B-07A2BDC34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C6C9FF9-AFEE-FB29-48A5-435ECE9D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05.06.2025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369DEDA-D2A2-096A-EB27-01DB264C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A0E55E2-BACC-3259-9850-226A7952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82631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C6437-009D-53F4-F76F-5C6C7858F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211F5AB-D03E-0219-EEBB-22569EE4A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05.06.2025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48BC4C3-3678-DEBF-7E2B-0B5996688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37D3F4-6E76-C717-81EE-95BE5B191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78815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6AA6D86-82CB-21B4-B257-A7545FCD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05.06.2025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4918E2C-132A-547F-6102-67F441FB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38F6CB-A3E4-5226-3D00-0A6286AA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157952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7542E-B0A3-D0B1-B426-05B30538C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78B864-A08B-D28E-5B98-210189913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AE7E04-B8EB-54F9-54E8-40D4721D8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DCDC532-1D6C-282D-584D-D260601F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05.06.2025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66C1C0-8888-1541-4D9D-1FD86570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35B22E-FE8C-B5FF-70E3-ADF115E84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2086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D957F-395D-307D-D9E1-A8657E2F8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10710B3-BD3E-9FB2-D7EA-1C70D0FCCA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522632-990C-ADB5-96F9-12964031B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06C65C8-978E-E199-F46E-54D89CA4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05.06.2025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9254CD3-7DA8-AFEF-CE9F-1939CBD5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DB8DC1-F959-FDB2-804B-E8EF2FA64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34192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758471-111B-AE51-2598-DD4A4CDEB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77889E6-9721-F599-610E-B82C68382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3CE294-44C8-A1B2-4B1F-4DC97974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05.06.2025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5BD85A-22A0-06B8-5BA4-05396469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3831C6-9F4B-4002-7192-2BC2BC9C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42931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1D33B68-7736-54BD-41C3-EAC576127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5857D0-280C-F007-CD03-676BED3D2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C04A6B-F0B6-E1A2-6055-75261278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1CFA-22C7-48E9-883C-9E3FC77EF62F}" type="datetimeFigureOut">
              <a:rPr lang="de-AT" smtClean="0"/>
              <a:t>05.06.2025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F5B1DB-6C90-BD0E-D1B9-7D4E1CB0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68AF65-2CB9-663E-09B3-00F7D1C2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343465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schnit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C657063-1C86-E58A-63A4-F2509AD13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55" b="6642"/>
          <a:stretch/>
        </p:blipFill>
        <p:spPr>
          <a:xfrm>
            <a:off x="223649" y="397223"/>
            <a:ext cx="11758606" cy="6402583"/>
          </a:xfrm>
          <a:prstGeom prst="rect">
            <a:avLst/>
          </a:prstGeom>
        </p:spPr>
      </p:pic>
      <p:cxnSp>
        <p:nvCxnSpPr>
          <p:cNvPr id="2" name="Gerade Verbindung 8">
            <a:extLst>
              <a:ext uri="{FF2B5EF4-FFF2-40B4-BE49-F238E27FC236}">
                <a16:creationId xmlns:a16="http://schemas.microsoft.com/office/drawing/2014/main" id="{9DC17BAE-02D2-A409-E010-E7E44769CD19}"/>
              </a:ext>
            </a:extLst>
          </p:cNvPr>
          <p:cNvCxnSpPr>
            <a:cxnSpLocks/>
          </p:cNvCxnSpPr>
          <p:nvPr userDrawn="1"/>
        </p:nvCxnSpPr>
        <p:spPr>
          <a:xfrm>
            <a:off x="840000" y="258260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</a:ln>
          <a:effectLst/>
        </p:spPr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2AC0B08B-E74E-48E8-AA08-E77A329EB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668" t="11121" r="16015" b="34862"/>
          <a:stretch/>
        </p:blipFill>
        <p:spPr>
          <a:xfrm>
            <a:off x="209745" y="397223"/>
            <a:ext cx="11772510" cy="6402575"/>
          </a:xfrm>
          <a:prstGeom prst="rect">
            <a:avLst/>
          </a:prstGeom>
        </p:spPr>
      </p:pic>
      <p:sp>
        <p:nvSpPr>
          <p:cNvPr id="19" name="Oval 3">
            <a:extLst>
              <a:ext uri="{FF2B5EF4-FFF2-40B4-BE49-F238E27FC236}">
                <a16:creationId xmlns:a16="http://schemas.microsoft.com/office/drawing/2014/main" id="{7EB9F376-C9D6-12FE-7489-9315729DA9FE}"/>
              </a:ext>
            </a:extLst>
          </p:cNvPr>
          <p:cNvSpPr/>
          <p:nvPr userDrawn="1"/>
        </p:nvSpPr>
        <p:spPr>
          <a:xfrm>
            <a:off x="-815165" y="-1004831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2400000" sx="97000" sy="97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CA58D74-DA4B-2EA0-4091-2D4A273A9F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D4D95DB-8889-7646-0ECA-F7B8C93505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0870F3C8-DE2E-C6D6-46B4-F4BB0D327419}"/>
              </a:ext>
            </a:extLst>
          </p:cNvPr>
          <p:cNvSpPr txBox="1">
            <a:spLocks/>
          </p:cNvSpPr>
          <p:nvPr userDrawn="1"/>
        </p:nvSpPr>
        <p:spPr>
          <a:xfrm>
            <a:off x="7268901" y="3648917"/>
            <a:ext cx="4705703" cy="2931981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200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37A85F7-5981-1E78-ED03-E60ED9779B3C}"/>
              </a:ext>
            </a:extLst>
          </p:cNvPr>
          <p:cNvSpPr/>
          <p:nvPr userDrawn="1"/>
        </p:nvSpPr>
        <p:spPr>
          <a:xfrm>
            <a:off x="2937165" y="4057869"/>
            <a:ext cx="9254835" cy="2253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C1B775-2CBA-3ACA-D42B-9AE20DDD0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6875" y="4058375"/>
            <a:ext cx="9255125" cy="2252662"/>
          </a:xfrm>
        </p:spPr>
        <p:txBody>
          <a:bodyPr lIns="180000" tIns="108000" rIns="360000" bIns="108000" anchor="ctr">
            <a:normAutofit/>
          </a:bodyPr>
          <a:lstStyle>
            <a:lvl1pPr marL="0" indent="0" algn="ctr">
              <a:buNone/>
              <a:defRPr sz="4400">
                <a:solidFill>
                  <a:srgbClr val="00599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701822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ext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 Verbindung 8">
            <a:extLst>
              <a:ext uri="{FF2B5EF4-FFF2-40B4-BE49-F238E27FC236}">
                <a16:creationId xmlns:a16="http://schemas.microsoft.com/office/drawing/2014/main" id="{617BA66E-A39E-B290-04A2-71366E20F505}"/>
              </a:ext>
            </a:extLst>
          </p:cNvPr>
          <p:cNvCxnSpPr>
            <a:cxnSpLocks/>
          </p:cNvCxnSpPr>
          <p:nvPr userDrawn="1"/>
        </p:nvCxnSpPr>
        <p:spPr>
          <a:xfrm>
            <a:off x="841800" y="1269122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</a:ln>
          <a:effectLst/>
        </p:spPr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id="{05599187-50EB-DB67-8B2E-2DED0405F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724" y="365126"/>
            <a:ext cx="8598076" cy="815974"/>
          </a:xfrm>
        </p:spPr>
        <p:txBody>
          <a:bodyPr anchor="b" anchorCtr="0">
            <a:normAutofit/>
          </a:bodyPr>
          <a:lstStyle>
            <a:lvl1pPr algn="r">
              <a:defRPr sz="320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12" name="Oval 3">
            <a:extLst>
              <a:ext uri="{FF2B5EF4-FFF2-40B4-BE49-F238E27FC236}">
                <a16:creationId xmlns:a16="http://schemas.microsoft.com/office/drawing/2014/main" id="{7A634605-ED22-72DB-39D3-2BC2977DE0F9}"/>
              </a:ext>
            </a:extLst>
          </p:cNvPr>
          <p:cNvSpPr/>
          <p:nvPr userDrawn="1"/>
        </p:nvSpPr>
        <p:spPr>
          <a:xfrm>
            <a:off x="-815165" y="-1004831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2400000" sx="97000" sy="97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3D3E8C2-41BC-39D0-0A8A-4FA06BC4F6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32450A8B-F891-58D8-3E87-61C21D002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1548"/>
            <a:ext cx="10513801" cy="4495415"/>
          </a:xfrm>
        </p:spPr>
        <p:txBody>
          <a:bodyPr lIns="90000"/>
          <a:lstStyle>
            <a:lvl1pPr marL="358775" indent="-358775"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625" indent="-352425">
              <a:buClr>
                <a:srgbClr val="FFC000"/>
              </a:buClr>
              <a:buSzPct val="80000"/>
              <a:buFont typeface="Wingdings 3" panose="05040102010807070707" pitchFamily="18" charset="2"/>
              <a:buChar char="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249363" indent="-334963">
              <a:buClr>
                <a:srgbClr val="00406C"/>
              </a:buClr>
              <a:buSzPct val="70000"/>
              <a:buFont typeface="Wingdings 3" panose="05040102010807070707" pitchFamily="18" charset="2"/>
              <a:buChar char="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0E9763C0-CA88-E4FC-4CFB-15FA085E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10512000" cy="365125"/>
          </a:xfrm>
        </p:spPr>
        <p:txBody>
          <a:bodyPr/>
          <a:lstStyle>
            <a:lvl1pPr algn="r">
              <a:defRPr/>
            </a:lvl1pPr>
          </a:lstStyle>
          <a:p>
            <a:fld id="{EC9D3B2C-D22C-4820-B2E0-FBB4796D90AF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1704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1627198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08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F73953A1-412A-5A46-B506-0CF9AF6355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64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136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0375684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8">
            <a:extLst>
              <a:ext uri="{FF2B5EF4-FFF2-40B4-BE49-F238E27FC236}">
                <a16:creationId xmlns:a16="http://schemas.microsoft.com/office/drawing/2014/main" id="{22DCDE44-2D08-F800-644C-B7CA5824C828}"/>
              </a:ext>
            </a:extLst>
          </p:cNvPr>
          <p:cNvCxnSpPr>
            <a:cxnSpLocks/>
          </p:cNvCxnSpPr>
          <p:nvPr userDrawn="1"/>
        </p:nvCxnSpPr>
        <p:spPr>
          <a:xfrm>
            <a:off x="841800" y="1269122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</a:ln>
          <a:effectLst/>
        </p:spPr>
      </p:cxnSp>
      <p:sp>
        <p:nvSpPr>
          <p:cNvPr id="10" name="Oval 3">
            <a:extLst>
              <a:ext uri="{FF2B5EF4-FFF2-40B4-BE49-F238E27FC236}">
                <a16:creationId xmlns:a16="http://schemas.microsoft.com/office/drawing/2014/main" id="{A6349EDB-046A-9F19-E607-C286F5412F60}"/>
              </a:ext>
            </a:extLst>
          </p:cNvPr>
          <p:cNvSpPr/>
          <p:nvPr userDrawn="1"/>
        </p:nvSpPr>
        <p:spPr>
          <a:xfrm>
            <a:off x="-815165" y="-1004831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2400000" sx="97000" sy="97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E632A22-4739-984A-C706-D45EA6BF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4C048380-94AC-BFC9-1F53-B77CD399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10512000" cy="365125"/>
          </a:xfrm>
        </p:spPr>
        <p:txBody>
          <a:bodyPr/>
          <a:lstStyle>
            <a:lvl1pPr algn="r">
              <a:defRPr/>
            </a:lvl1pPr>
          </a:lstStyle>
          <a:p>
            <a:fld id="{EC9D3B2C-D22C-4820-B2E0-FBB4796D90A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769239-862C-D5FA-BF36-84366F94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724" y="365126"/>
            <a:ext cx="8598076" cy="815974"/>
          </a:xfrm>
        </p:spPr>
        <p:txBody>
          <a:bodyPr anchor="b" anchorCtr="0">
            <a:normAutofit/>
          </a:bodyPr>
          <a:lstStyle>
            <a:lvl1pPr algn="r">
              <a:defRPr sz="320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443097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KS Text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8">
            <a:extLst>
              <a:ext uri="{FF2B5EF4-FFF2-40B4-BE49-F238E27FC236}">
                <a16:creationId xmlns:a16="http://schemas.microsoft.com/office/drawing/2014/main" id="{2BFE7D07-B57E-AD22-3DF2-27337A7DDFF0}"/>
              </a:ext>
            </a:extLst>
          </p:cNvPr>
          <p:cNvCxnSpPr>
            <a:cxnSpLocks/>
          </p:cNvCxnSpPr>
          <p:nvPr userDrawn="1"/>
        </p:nvCxnSpPr>
        <p:spPr>
          <a:xfrm>
            <a:off x="841800" y="1269122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D500"/>
            </a:solidFill>
            <a:prstDash val="solid"/>
            <a:round/>
          </a:ln>
          <a:effectLst/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6E89943-3F39-7013-D82A-A6EF11C16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724" y="365126"/>
            <a:ext cx="8598076" cy="815974"/>
          </a:xfrm>
        </p:spPr>
        <p:txBody>
          <a:bodyPr anchor="b" anchorCtr="0">
            <a:normAutofit/>
          </a:bodyPr>
          <a:lstStyle>
            <a:lvl1pPr algn="r">
              <a:defRPr sz="320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CB743E-5185-2574-FAB2-72F932335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1548"/>
            <a:ext cx="5257800" cy="4495415"/>
          </a:xfrm>
        </p:spPr>
        <p:txBody>
          <a:bodyPr lIns="90000"/>
          <a:lstStyle>
            <a:lvl1pPr marL="358775" indent="-358775"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625" indent="-352425">
              <a:buClr>
                <a:srgbClr val="FFD500"/>
              </a:buClr>
              <a:buSzPct val="80000"/>
              <a:buFont typeface="Wingdings 3" panose="05040102010807070707" pitchFamily="18" charset="2"/>
              <a:buChar char="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249363" indent="-334963">
              <a:buClr>
                <a:srgbClr val="00406C"/>
              </a:buClr>
              <a:buSzPct val="70000"/>
              <a:buFont typeface="Wingdings 3" panose="05040102010807070707" pitchFamily="18" charset="2"/>
              <a:buChar char="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A28FF1-F857-809D-AE54-87FD1DB73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10512000" cy="365125"/>
          </a:xfrm>
        </p:spPr>
        <p:txBody>
          <a:bodyPr/>
          <a:lstStyle>
            <a:lvl1pPr algn="r">
              <a:defRPr/>
            </a:lvl1pPr>
          </a:lstStyle>
          <a:p>
            <a:fld id="{EC9D3B2C-D22C-4820-B2E0-FBB4796D90A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BC00FEEB-A1C5-34B6-381F-57EDFCFC98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9838" y="1681548"/>
            <a:ext cx="5033962" cy="449541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AT"/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E6E6E160-D086-BA5D-E2E1-6D86F85015B7}"/>
              </a:ext>
            </a:extLst>
          </p:cNvPr>
          <p:cNvSpPr/>
          <p:nvPr userDrawn="1"/>
        </p:nvSpPr>
        <p:spPr>
          <a:xfrm>
            <a:off x="-815165" y="-1004831"/>
            <a:ext cx="3570889" cy="26278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2400000" sx="97000" sy="97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FB7CC3A-5AD5-BF5B-2FB2-1345FF188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928" y="258260"/>
            <a:ext cx="1514272" cy="10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170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A8B26-51EA-5F41-B010-2F36F8D5C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FFCFAB-4892-444D-A95F-9677213CD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588D50-DDF3-F24A-9FA6-72EAF52B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3E2B43-9E60-6847-8594-5BB5ACC1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A4511322-0DC1-C544-AC35-57AC183B1D54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9173991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5020733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E7E564-DE52-E34D-9716-F37EEA43B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0213" y="1627200"/>
            <a:ext cx="502200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825066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,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3937" y="1627200"/>
            <a:ext cx="5338275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88" y="1627199"/>
            <a:ext cx="4588876" cy="44280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630354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,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576000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8936" y="1627199"/>
            <a:ext cx="4588876" cy="44280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16271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6C431-97D8-F748-AB62-5AD0DE0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57A9E-D179-9A47-9BA9-5ECCD8AE5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200"/>
            <a:ext cx="6662630" cy="4428000"/>
          </a:xfrm>
        </p:spPr>
        <p:txBody>
          <a:bodyPr/>
          <a:lstStyle>
            <a:lvl1pPr>
              <a:spcBef>
                <a:spcPts val="1200"/>
              </a:spcBef>
              <a:spcAft>
                <a:spcPts val="800"/>
              </a:spcAft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40923-81D1-6541-B84E-48A375F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3C719-00FE-6E46-952B-4E2BDBD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C6997BC-3F26-5B4F-9BC2-9CB14D29E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59688" y="1627200"/>
            <a:ext cx="3698123" cy="1606888"/>
          </a:xfrm>
        </p:spPr>
        <p:txBody>
          <a:bodyPr/>
          <a:lstStyle/>
          <a:p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FF98A-6193-FA46-B71C-02127B8E38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678" y="3390500"/>
            <a:ext cx="3698122" cy="36512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B5552"/>
                </a:solidFill>
              </a:defRPr>
            </a:lvl1pPr>
          </a:lstStyle>
          <a:p>
            <a:pPr lvl="0"/>
            <a:r>
              <a:rPr lang="de-DE"/>
              <a:t>Bildunterschrift mit</a:t>
            </a:r>
            <a:br>
              <a:rPr lang="de-DE"/>
            </a:br>
            <a:r>
              <a:rPr lang="de-DE"/>
              <a:t>zwei Zeilen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A9951F76-24FF-3040-B497-3CD43535AD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9688" y="3927638"/>
            <a:ext cx="3698123" cy="1606888"/>
          </a:xfrm>
        </p:spPr>
        <p:txBody>
          <a:bodyPr/>
          <a:lstStyle/>
          <a:p>
            <a:endParaRPr lang="de-AT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7E31DA0A-3A70-1742-A5B1-E07ABCE8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5678" y="5690938"/>
            <a:ext cx="3698122" cy="36512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B5552"/>
                </a:solidFill>
              </a:defRPr>
            </a:lvl1pPr>
          </a:lstStyle>
          <a:p>
            <a:pPr lvl="0"/>
            <a:r>
              <a:rPr lang="de-DE"/>
              <a:t>Bildunterschrift mit</a:t>
            </a:r>
            <a:br>
              <a:rPr lang="de-DE"/>
            </a:br>
            <a:r>
              <a:rPr lang="de-DE"/>
              <a:t>zwei Zeilen</a:t>
            </a:r>
          </a:p>
        </p:txBody>
      </p:sp>
    </p:spTree>
    <p:extLst>
      <p:ext uri="{BB962C8B-B14F-4D97-AF65-F5344CB8AC3E}">
        <p14:creationId xmlns:p14="http://schemas.microsoft.com/office/powerpoint/2010/main" val="40416590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52933-A64B-9444-AAE8-B57CD6FFE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444620-46D8-8944-8606-769E48D7D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AA4059-FDA0-1540-9965-6DA89474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1322-0DC1-C544-AC35-57AC183B1D54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4896769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1627198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08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F73953A1-412A-5A46-B506-0CF9AF6355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64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13600" y="1627200"/>
            <a:ext cx="24372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19549708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6000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72213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5252442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6000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72213" y="1627200"/>
            <a:ext cx="2880000" cy="4554000"/>
          </a:xfr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185522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50729158-05CE-AD44-86CA-4A28EAAE76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8800" y="1627200"/>
            <a:ext cx="2880000" cy="1749600"/>
          </a:xfrm>
        </p:spPr>
        <p:txBody>
          <a:bodyPr/>
          <a:lstStyle/>
          <a:p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6000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72213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7B6F68E0-5577-9C4F-A554-EA9B2B10818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56000" y="1627200"/>
            <a:ext cx="2880000" cy="1749600"/>
          </a:xfrm>
        </p:spPr>
        <p:txBody>
          <a:bodyPr/>
          <a:lstStyle/>
          <a:p>
            <a:endParaRPr lang="de-AT"/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2F58952B-40A7-0F41-9305-2DA13871619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472213" y="1627200"/>
            <a:ext cx="2880000" cy="17496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9575822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86DEA-4D20-9546-845C-71417CC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BC2248-5B2B-EF42-84E0-F06CC445A0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9788" y="6356351"/>
            <a:ext cx="9217026" cy="349250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12227EE-49DD-4840-84A0-8B5C14D497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40108" y="6356351"/>
            <a:ext cx="1113692" cy="349250"/>
          </a:xfrm>
          <a:prstGeom prst="rect">
            <a:avLst/>
          </a:prstGeom>
        </p:spPr>
        <p:txBody>
          <a:bodyPr/>
          <a:lstStyle/>
          <a:p>
            <a:fld id="{CC8D1784-E02B-E643-84E8-36264187E28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C2AB18-1ACE-DB45-9DD3-ACA2A0F7D0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800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50729158-05CE-AD44-86CA-4A28EAAE76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8800" y="1627200"/>
            <a:ext cx="2880000" cy="1749600"/>
          </a:xfrm>
        </p:spPr>
        <p:txBody>
          <a:bodyPr/>
          <a:lstStyle/>
          <a:p>
            <a:endParaRPr lang="de-AT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ADA5805-62E4-8043-BFC2-D9A69A0B9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6000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E211951-5A5C-3E4E-BDB5-A29AA4BCDE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72213" y="3592800"/>
            <a:ext cx="2880000" cy="2584800"/>
          </a:xfrm>
        </p:spPr>
        <p:txBody>
          <a:bodyPr/>
          <a:lstStyle>
            <a:lvl1pPr marL="0" indent="0">
              <a:buFontTx/>
              <a:buNone/>
              <a:defRPr sz="1500" b="1" i="0">
                <a:solidFill>
                  <a:srgbClr val="0059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300"/>
            </a:lvl2pPr>
            <a:lvl3pPr marL="432000" indent="0">
              <a:buFontTx/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  <a:endParaRPr lang="de-AT"/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7B6F68E0-5577-9C4F-A554-EA9B2B10818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56000" y="1627200"/>
            <a:ext cx="2880000" cy="1749600"/>
          </a:xfrm>
        </p:spPr>
        <p:txBody>
          <a:bodyPr/>
          <a:lstStyle/>
          <a:p>
            <a:endParaRPr lang="de-AT"/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2F58952B-40A7-0F41-9305-2DA13871619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472213" y="1627200"/>
            <a:ext cx="2880000" cy="17496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6755443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5.sv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svg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3.xml"/><Relationship Id="rId10" Type="http://schemas.openxmlformats.org/officeDocument/2006/relationships/image" Target="../media/image5.sv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6.png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5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6.png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5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sv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2.png"/><Relationship Id="rId17" Type="http://schemas.openxmlformats.org/officeDocument/2006/relationships/image" Target="../media/image7.svg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5.sv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3.sv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image" Target="../media/image2.png"/><Relationship Id="rId17" Type="http://schemas.openxmlformats.org/officeDocument/2006/relationships/image" Target="../media/image7.sv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5.sv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777D00E-0D50-AE47-9F98-77B88D2F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00"/>
            <a:ext cx="9216000" cy="669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8B8259-F2A4-BE48-8D13-57A6B9E6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800" y="1627200"/>
            <a:ext cx="105156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ECC69E-C4DF-BA4F-8F06-36A8DE9BA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5677" y="6356350"/>
            <a:ext cx="93922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AD1812-8235-8645-A410-29ED14D38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3570" y="6356350"/>
            <a:ext cx="95022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1322-0DC1-C544-AC35-57AC183B1D54}" type="slidenum">
              <a:rPr lang="de-AT"/>
              <a:pPr/>
              <a:t>‹Nr.›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EA7C22F-224A-524C-AB48-1F1BE6D844D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424663" y="328917"/>
            <a:ext cx="982669" cy="668215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4957574-74DF-CB46-8DB1-4ABB1ACDDD4D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17677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D500"/>
            </a:solidFill>
            <a:prstDash val="solid"/>
            <a:round/>
          </a:ln>
          <a:effectLst/>
        </p:spPr>
      </p:cxnSp>
    </p:spTree>
    <p:extLst>
      <p:ext uri="{BB962C8B-B14F-4D97-AF65-F5344CB8AC3E}">
        <p14:creationId xmlns:p14="http://schemas.microsoft.com/office/powerpoint/2010/main" val="399679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721" r:id="rId3"/>
    <p:sldLayoutId id="2147483704" r:id="rId4"/>
    <p:sldLayoutId id="2147483719" r:id="rId5"/>
    <p:sldLayoutId id="2147483698" r:id="rId6"/>
    <p:sldLayoutId id="2147483725" r:id="rId7"/>
    <p:sldLayoutId id="2147483726" r:id="rId8"/>
    <p:sldLayoutId id="2147483720" r:id="rId9"/>
    <p:sldLayoutId id="2147483728" r:id="rId10"/>
    <p:sldLayoutId id="2147483730" r:id="rId11"/>
    <p:sldLayoutId id="2147483784" r:id="rId12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00599A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spcAft>
          <a:spcPts val="800"/>
        </a:spcAft>
        <a:buFontTx/>
        <a:buBlip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</a:buBlip>
        <a:defRPr lang="de-DE" sz="1800" b="0" i="0" kern="1200" dirty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414000" indent="-180000" algn="l" defTabSz="914400" rtl="0" eaLnBrk="1" latinLnBrk="0" hangingPunct="1">
        <a:lnSpc>
          <a:spcPct val="100000"/>
        </a:lnSpc>
        <a:spcBef>
          <a:spcPts val="100"/>
        </a:spcBef>
        <a:spcAft>
          <a:spcPts val="400"/>
        </a:spcAft>
        <a:buFontTx/>
        <a:buBlip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</a:buBlip>
        <a:defRPr lang="de-DE" sz="1400" b="0" i="0" kern="1200" dirty="0" smtClean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547200" indent="-115200" algn="l" defTabSz="914400" rtl="0" eaLnBrk="1" latinLnBrk="0" hangingPunct="1">
        <a:lnSpc>
          <a:spcPct val="100000"/>
        </a:lnSpc>
        <a:spcBef>
          <a:spcPts val="300"/>
        </a:spcBef>
        <a:buSzPct val="80000"/>
        <a:buFontTx/>
        <a:buBlip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</a:buBlip>
        <a:defRPr lang="de-DE" sz="1400" b="0" i="0" kern="1200" dirty="0" smtClean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pos="52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11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24" r:id="rId2"/>
    <p:sldLayoutId id="2147483673" r:id="rId3"/>
    <p:sldLayoutId id="2147483723" r:id="rId4"/>
    <p:sldLayoutId id="2147483722" r:id="rId5"/>
    <p:sldLayoutId id="2147483674" r:id="rId6"/>
    <p:sldLayoutId id="2147483727" r:id="rId7"/>
    <p:sldLayoutId id="2147483690" r:id="rId8"/>
    <p:sldLayoutId id="2147483691" r:id="rId9"/>
    <p:sldLayoutId id="2147483729" r:id="rId10"/>
    <p:sldLayoutId id="2147483767" r:id="rId11"/>
    <p:sldLayoutId id="2147483783" r:id="rId12"/>
    <p:sldLayoutId id="2147483800" r:id="rId13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2400" b="1" i="0" kern="1200" dirty="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300"/>
        </a:spcAft>
        <a:buSzPct val="80000"/>
        <a:buFontTx/>
        <a:buBlip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</a:buBlip>
        <a:defRPr sz="18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SzPct val="80000"/>
        <a:buFontTx/>
        <a:buBlip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</a:buBlip>
        <a:defRPr sz="14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SzPct val="80000"/>
        <a:buFontTx/>
        <a:buBlip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</a:buBlip>
        <a:defRPr sz="14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777D00E-0D50-AE47-9F98-77B88D2F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00"/>
            <a:ext cx="9216000" cy="669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8B8259-F2A4-BE48-8D13-57A6B9E6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800" y="1627200"/>
            <a:ext cx="105156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ECC69E-C4DF-BA4F-8F06-36A8DE9BA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5677" y="6356350"/>
            <a:ext cx="93922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AD1812-8235-8645-A410-29ED14D38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3570" y="6356350"/>
            <a:ext cx="95022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1322-0DC1-C544-AC35-57AC183B1D54}" type="slidenum">
              <a:rPr lang="de-AT"/>
              <a:pPr/>
              <a:t>‹Nr.›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EA7C22F-224A-524C-AB48-1F1BE6D844D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24663" y="328917"/>
            <a:ext cx="982669" cy="668215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4957574-74DF-CB46-8DB1-4ABB1ACDDD4D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17677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D500"/>
            </a:solidFill>
            <a:prstDash val="solid"/>
            <a:round/>
          </a:ln>
          <a:effectLst/>
        </p:spPr>
      </p:cxnSp>
    </p:spTree>
    <p:extLst>
      <p:ext uri="{BB962C8B-B14F-4D97-AF65-F5344CB8AC3E}">
        <p14:creationId xmlns:p14="http://schemas.microsoft.com/office/powerpoint/2010/main" val="113907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00599A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spcAft>
          <a:spcPts val="800"/>
        </a:spcAft>
        <a:buFontTx/>
        <a:buBlip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</a:buBlip>
        <a:defRPr lang="de-DE" sz="1800" b="0" i="0" kern="1200" dirty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414000" indent="-180000" algn="l" defTabSz="914400" rtl="0" eaLnBrk="1" latinLnBrk="0" hangingPunct="1">
        <a:lnSpc>
          <a:spcPct val="100000"/>
        </a:lnSpc>
        <a:spcBef>
          <a:spcPts val="100"/>
        </a:spcBef>
        <a:spcAft>
          <a:spcPts val="400"/>
        </a:spcAft>
        <a:buFontTx/>
        <a:buBlip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</a:buBlip>
        <a:defRPr lang="de-DE" sz="1400" b="0" i="0" kern="1200" dirty="0" smtClean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547200" indent="-115200" algn="l" defTabSz="914400" rtl="0" eaLnBrk="1" latinLnBrk="0" hangingPunct="1">
        <a:lnSpc>
          <a:spcPct val="100000"/>
        </a:lnSpc>
        <a:spcBef>
          <a:spcPts val="300"/>
        </a:spcBef>
        <a:buSzPct val="80000"/>
        <a:buFontTx/>
        <a:buBlip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</a:buBlip>
        <a:defRPr lang="de-DE" sz="1400" b="0" i="0" kern="1200" dirty="0" smtClean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3840">
          <p15:clr>
            <a:srgbClr val="F26B43"/>
          </p15:clr>
        </p15:guide>
        <p15:guide id="3" pos="7151">
          <p15:clr>
            <a:srgbClr val="F26B43"/>
          </p15:clr>
        </p15:guide>
        <p15:guide id="4" pos="52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97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2400" b="1" i="0" kern="1200" dirty="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300"/>
        </a:spcAft>
        <a:buSzPct val="80000"/>
        <a:buFontTx/>
        <a:buBlip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</a:buBlip>
        <a:defRPr sz="18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SzPct val="80000"/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14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SzPct val="80000"/>
        <a:buFontTx/>
        <a:buBlip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</a:buBlip>
        <a:defRPr sz="14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51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2400" b="1" i="0" kern="1200" dirty="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300"/>
        </a:spcAft>
        <a:buSzPct val="80000"/>
        <a:buFontTx/>
        <a:buBlip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</a:buBlip>
        <a:defRPr sz="18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SzPct val="80000"/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14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SzPct val="80000"/>
        <a:buFontTx/>
        <a:buBlip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</a:buBlip>
        <a:defRPr sz="14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000" b="0" i="0" kern="120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777D00E-0D50-AE47-9F98-77B88D2F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00"/>
            <a:ext cx="9216000" cy="669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8B8259-F2A4-BE48-8D13-57A6B9E6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800" y="1627200"/>
            <a:ext cx="105156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ECC69E-C4DF-BA4F-8F06-36A8DE9BA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5677" y="6356350"/>
            <a:ext cx="93922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AD1812-8235-8645-A410-29ED14D38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3570" y="6356350"/>
            <a:ext cx="95022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1322-0DC1-C544-AC35-57AC183B1D54}" type="slidenum">
              <a:rPr lang="de-AT"/>
              <a:pPr/>
              <a:t>‹Nr.›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EA7C22F-224A-524C-AB48-1F1BE6D844D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663" y="328917"/>
            <a:ext cx="982669" cy="668215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4957574-74DF-CB46-8DB1-4ABB1ACDDD4D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17677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D500"/>
            </a:solidFill>
            <a:prstDash val="solid"/>
            <a:round/>
          </a:ln>
          <a:effectLst/>
        </p:spPr>
      </p:cxnSp>
    </p:spTree>
    <p:extLst>
      <p:ext uri="{BB962C8B-B14F-4D97-AF65-F5344CB8AC3E}">
        <p14:creationId xmlns:p14="http://schemas.microsoft.com/office/powerpoint/2010/main" val="384015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00599A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spcAft>
          <a:spcPts val="800"/>
        </a:spcAft>
        <a:buFontTx/>
        <a:buBlip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defRPr lang="de-DE" sz="1800" b="0" i="0" kern="1200" dirty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414000" indent="-180000" algn="l" defTabSz="914400" rtl="0" eaLnBrk="1" latinLnBrk="0" hangingPunct="1">
        <a:lnSpc>
          <a:spcPct val="100000"/>
        </a:lnSpc>
        <a:spcBef>
          <a:spcPts val="100"/>
        </a:spcBef>
        <a:spcAft>
          <a:spcPts val="400"/>
        </a:spcAft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defRPr lang="de-DE" sz="1400" b="0" i="0" kern="1200" dirty="0" smtClean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547200" indent="-115200" algn="l" defTabSz="914400" rtl="0" eaLnBrk="1" latinLnBrk="0" hangingPunct="1">
        <a:lnSpc>
          <a:spcPct val="100000"/>
        </a:lnSpc>
        <a:spcBef>
          <a:spcPts val="300"/>
        </a:spcBef>
        <a:buSzPct val="80000"/>
        <a:buFontTx/>
        <a:buBlip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</a:buBlip>
        <a:defRPr lang="de-DE" sz="1400" b="0" i="0" kern="1200" dirty="0" smtClean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3840">
          <p15:clr>
            <a:srgbClr val="F26B43"/>
          </p15:clr>
        </p15:guide>
        <p15:guide id="3" pos="7151">
          <p15:clr>
            <a:srgbClr val="F26B43"/>
          </p15:clr>
        </p15:guide>
        <p15:guide id="4" pos="52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4A57C27-B10E-DC94-63C8-E651D2979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8FB4E0E-4372-A011-5A64-C12C39B39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B580CD-DA99-77F5-F411-24C83511A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C91CFA-22C7-48E9-883C-9E3FC77EF62F}" type="datetimeFigureOut">
              <a:rPr lang="de-AT" smtClean="0"/>
              <a:t>05.06.2025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6452A2-B24D-2B62-7196-2BA28D85B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02714B-4252-2CC6-C268-DC98C3C2D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942F94-E2BE-4EE6-A315-86AEA2AD1B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889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8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777D00E-0D50-AE47-9F98-77B88D2F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200"/>
            <a:ext cx="9216000" cy="669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8B8259-F2A4-BE48-8D13-57A6B9E6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800" y="1627200"/>
            <a:ext cx="105156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ECC69E-C4DF-BA4F-8F06-36A8DE9BA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5677" y="6356350"/>
            <a:ext cx="93922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AD1812-8235-8645-A410-29ED14D38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3570" y="6356350"/>
            <a:ext cx="95022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1322-0DC1-C544-AC35-57AC183B1D54}" type="slidenum">
              <a:rPr lang="de-AT"/>
              <a:pPr/>
              <a:t>‹Nr.›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EA7C22F-224A-524C-AB48-1F1BE6D844D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424663" y="328917"/>
            <a:ext cx="982669" cy="668215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4957574-74DF-CB46-8DB1-4ABB1ACDDD4D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17677"/>
            <a:ext cx="10512000" cy="0"/>
          </a:xfrm>
          <a:prstGeom prst="line">
            <a:avLst/>
          </a:prstGeom>
          <a:noFill/>
          <a:ln w="38100" cap="flat" cmpd="sng" algn="ctr">
            <a:solidFill>
              <a:srgbClr val="FFD500"/>
            </a:solidFill>
            <a:prstDash val="solid"/>
            <a:round/>
          </a:ln>
          <a:effectLst/>
        </p:spPr>
      </p:cxnSp>
    </p:spTree>
    <p:extLst>
      <p:ext uri="{BB962C8B-B14F-4D97-AF65-F5344CB8AC3E}">
        <p14:creationId xmlns:p14="http://schemas.microsoft.com/office/powerpoint/2010/main" val="27482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00599A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spcAft>
          <a:spcPts val="800"/>
        </a:spcAft>
        <a:buFontTx/>
        <a:buBlip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defRPr lang="de-DE" sz="1800" b="0" i="0" kern="1200" dirty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414000" indent="-180000" algn="l" defTabSz="914400" rtl="0" eaLnBrk="1" latinLnBrk="0" hangingPunct="1">
        <a:lnSpc>
          <a:spcPct val="100000"/>
        </a:lnSpc>
        <a:spcBef>
          <a:spcPts val="100"/>
        </a:spcBef>
        <a:spcAft>
          <a:spcPts val="400"/>
        </a:spcAft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defRPr lang="de-DE" sz="1400" b="0" i="0" kern="1200" dirty="0" smtClean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547200" indent="-115200" algn="l" defTabSz="914400" rtl="0" eaLnBrk="1" latinLnBrk="0" hangingPunct="1">
        <a:lnSpc>
          <a:spcPct val="100000"/>
        </a:lnSpc>
        <a:spcBef>
          <a:spcPts val="300"/>
        </a:spcBef>
        <a:buSzPct val="80000"/>
        <a:buFontTx/>
        <a:buBlip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</a:buBlip>
        <a:defRPr lang="de-DE" sz="1400" b="0" i="0" kern="1200" dirty="0" smtClean="0">
          <a:solidFill>
            <a:srgbClr val="5B555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3840">
          <p15:clr>
            <a:srgbClr val="F26B43"/>
          </p15:clr>
        </p15:guide>
        <p15:guide id="3" pos="7151">
          <p15:clr>
            <a:srgbClr val="F26B43"/>
          </p15:clr>
        </p15:guide>
        <p15:guide id="4" pos="5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energiegemeinschaften.ezn.at/eeg-gans-gaenserndorf" TargetMode="Externa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4.svg"/><Relationship Id="rId7" Type="http://schemas.openxmlformats.org/officeDocument/2006/relationships/image" Target="../media/image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46.png"/><Relationship Id="rId10" Type="http://schemas.openxmlformats.org/officeDocument/2006/relationships/image" Target="../media/image6.png"/><Relationship Id="rId4" Type="http://schemas.openxmlformats.org/officeDocument/2006/relationships/image" Target="../media/image45.png"/><Relationship Id="rId9" Type="http://schemas.openxmlformats.org/officeDocument/2006/relationships/image" Target="../media/image5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meter.netz-noe.at/#/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1.xml"/><Relationship Id="rId6" Type="http://schemas.openxmlformats.org/officeDocument/2006/relationships/hyperlink" Target="https://pixabay.com/de/%C3%BCberpr%C3%BCfen-checkliste-haken-vogel-1769866/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C0874E2-8D6C-2D45-A604-A6ADEACE3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366" y="4562272"/>
            <a:ext cx="11313268" cy="1575881"/>
          </a:xfrm>
        </p:spPr>
        <p:txBody>
          <a:bodyPr/>
          <a:lstStyle/>
          <a:p>
            <a:r>
              <a:rPr lang="de-AT" sz="3900" dirty="0"/>
              <a:t>Erneuerbare-Energie-Gemeinschaft</a:t>
            </a:r>
          </a:p>
          <a:p>
            <a:r>
              <a:rPr lang="de-AT" sz="3900" dirty="0"/>
              <a:t>GANS Gänserndorf</a:t>
            </a:r>
          </a:p>
          <a:p>
            <a:r>
              <a:rPr lang="de-AT" sz="2400" dirty="0"/>
              <a:t>Informationsabend am 3. Juni 2025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8561990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E580B5-0DC5-406A-F0C9-00B154515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10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440F25A-9CD6-BE29-B389-B48197802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Unser gemeinsames Interesse</a:t>
            </a:r>
            <a:endParaRPr lang="de-AT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AD62D77-E25D-B215-CF6D-2FD61339D889}"/>
              </a:ext>
            </a:extLst>
          </p:cNvPr>
          <p:cNvSpPr txBox="1"/>
          <p:nvPr/>
        </p:nvSpPr>
        <p:spPr>
          <a:xfrm>
            <a:off x="838201" y="1930400"/>
            <a:ext cx="5593079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Wir fördern eine </a:t>
            </a:r>
            <a:r>
              <a:rPr lang="de-DE" sz="2000" b="1" dirty="0"/>
              <a:t>Bewegung aus der Region für die Region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b="1" dirty="0"/>
              <a:t>Kleine Strukturen, gemeinnütziger </a:t>
            </a:r>
            <a:r>
              <a:rPr lang="de-DE" sz="2000" dirty="0"/>
              <a:t>Verein 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Keine Gewinnerzielungsabsicht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Das Bestmögliche für Erzeuger und Verbraucher herausholen</a:t>
            </a:r>
            <a:r>
              <a:rPr lang="de-AT" sz="2000" dirty="0"/>
              <a:t> (gemeinsam mit EZN)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AT" sz="2000" dirty="0"/>
              <a:t>-&gt; </a:t>
            </a:r>
            <a:r>
              <a:rPr lang="de-AT" sz="2000" dirty="0" err="1"/>
              <a:t>Win-Win</a:t>
            </a:r>
            <a:r>
              <a:rPr lang="de-AT" sz="2000" dirty="0"/>
              <a:t> für alle Beteiligten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AT" sz="2000" b="1" dirty="0"/>
              <a:t>Energiegemeinschaft ist nicht mit Energieversorger zu verwechseln</a:t>
            </a:r>
            <a:r>
              <a:rPr lang="de-AT" sz="2000" dirty="0"/>
              <a:t>, sondern wie…</a:t>
            </a:r>
            <a:br>
              <a:rPr lang="de-AT" sz="2000" dirty="0"/>
            </a:br>
            <a:r>
              <a:rPr lang="de-AT" sz="2000" dirty="0"/>
              <a:t>…Greissler für erneuerbare Energie – Einkaufsgemeinschaft/Mitmach-Markt</a:t>
            </a:r>
          </a:p>
        </p:txBody>
      </p:sp>
      <p:pic>
        <p:nvPicPr>
          <p:cNvPr id="4" name="Grafik 3" descr="Ein Bild, das draußen, Himmel, Pflanze, Wolke enthält.&#10;&#10;Automatisch generierte Beschreibung">
            <a:extLst>
              <a:ext uri="{FF2B5EF4-FFF2-40B4-BE49-F238E27FC236}">
                <a16:creationId xmlns:a16="http://schemas.microsoft.com/office/drawing/2014/main" id="{8585F86F-BA9B-8E87-4F91-4FAD89B68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04" y="2019936"/>
            <a:ext cx="4683997" cy="3768911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97454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992F4-5246-83E4-6384-9B6705F05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039BB23-3C0A-F21B-BE08-CBA08EF1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11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88024CD-3B14-7D03-1816-FB7BE6BB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/>
              <a:t>Beispiel EEG - </a:t>
            </a:r>
            <a:r>
              <a:rPr lang="de-DE" dirty="0"/>
              <a:t>Tag</a:t>
            </a:r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0118D74-3857-7D31-C139-8FDAC3C9FE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63"/>
          <a:stretch/>
        </p:blipFill>
        <p:spPr>
          <a:xfrm>
            <a:off x="990422" y="2038599"/>
            <a:ext cx="10207558" cy="346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40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91125-9CB5-2AE7-5779-D09061622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B40C1AF-B7F9-08A4-F1CE-660962E54E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erneuerbare Energiegemeinschaft</a:t>
            </a:r>
          </a:p>
          <a:p>
            <a:r>
              <a:rPr lang="de-DE" dirty="0"/>
              <a:t>GANS Gänserndorf</a:t>
            </a:r>
          </a:p>
        </p:txBody>
      </p:sp>
    </p:spTree>
    <p:extLst>
      <p:ext uri="{BB962C8B-B14F-4D97-AF65-F5344CB8AC3E}">
        <p14:creationId xmlns:p14="http://schemas.microsoft.com/office/powerpoint/2010/main" val="243497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AC29C-A7A6-94D9-FCC3-BADB2DC26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DA9B8EB-CC3E-E39F-3765-BACB1E349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13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38C2DC6-F363-B92C-E2A1-7476F036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Status EEG GANS Gänserndorf</a:t>
            </a:r>
            <a:endParaRPr lang="de-AT" dirty="0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440CE6B3-5AAF-EF31-1C1A-1C747546975F}"/>
              </a:ext>
            </a:extLst>
          </p:cNvPr>
          <p:cNvSpPr txBox="1">
            <a:spLocks/>
          </p:cNvSpPr>
          <p:nvPr/>
        </p:nvSpPr>
        <p:spPr>
          <a:xfrm>
            <a:off x="1863133" y="1365205"/>
            <a:ext cx="7417054" cy="533445"/>
          </a:xfrm>
        </p:spPr>
        <p:txBody>
          <a:bodyPr anchor="b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200" b="1" i="0" kern="1200">
                <a:solidFill>
                  <a:srgbClr val="00599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de-DE" sz="2500" dirty="0"/>
              <a:t>Verein – Energiegemeinschaft GANS Gänserndorf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FAEDA-13CB-F28B-CD91-65DF91FF4D1D}"/>
              </a:ext>
            </a:extLst>
          </p:cNvPr>
          <p:cNvSpPr txBox="1"/>
          <p:nvPr/>
        </p:nvSpPr>
        <p:spPr>
          <a:xfrm>
            <a:off x="838201" y="1985479"/>
            <a:ext cx="1130648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Start mit gemeindeeigenen, internen Energiegemeinschaft – Gute Erfahrungen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sz="2000" dirty="0">
              <a:highlight>
                <a:srgbClr val="FFFF00"/>
              </a:highlight>
            </a:endParaRP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Seit Februar 2024 bereits über 524.400 kWh ausgetauscht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sz="20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Vereinsgründung Ende 2024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Vorstand:</a:t>
            </a:r>
          </a:p>
          <a:p>
            <a:pPr marL="815975" lvl="1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Designierter Obmann: Thomas Breitsprecher</a:t>
            </a:r>
          </a:p>
          <a:p>
            <a:pPr marL="815975" lvl="1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Obmann </a:t>
            </a:r>
            <a:r>
              <a:rPr lang="de-DE" sz="2000" dirty="0" err="1"/>
              <a:t>Stv</a:t>
            </a:r>
            <a:r>
              <a:rPr lang="de-DE" sz="2000" dirty="0"/>
              <a:t>.: noch nicht festgelegt</a:t>
            </a:r>
          </a:p>
          <a:p>
            <a:pPr marL="815975" lvl="1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Kassier: noch nicht festgelegt</a:t>
            </a:r>
          </a:p>
        </p:txBody>
      </p:sp>
    </p:spTree>
    <p:extLst>
      <p:ext uri="{BB962C8B-B14F-4D97-AF65-F5344CB8AC3E}">
        <p14:creationId xmlns:p14="http://schemas.microsoft.com/office/powerpoint/2010/main" val="110427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D341-2617-6A4A-88A5-E4A3A3712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C3CFC62-56B2-D1AE-E382-5BCF99DE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14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1770BC0-EF43-9329-C525-244A775F3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Preisblatt der EEG GANS Gänserndorf</a:t>
            </a:r>
            <a:endParaRPr lang="de-AT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A12D955-D225-B2DF-CF01-82B0A4952EC3}"/>
              </a:ext>
            </a:extLst>
          </p:cNvPr>
          <p:cNvSpPr txBox="1"/>
          <p:nvPr/>
        </p:nvSpPr>
        <p:spPr>
          <a:xfrm>
            <a:off x="6610078" y="2899295"/>
            <a:ext cx="5439247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Strompreis für Einspeisung: 10 ct / kWh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Mitgliedsbeitrag: 3,30 € / Monat</a:t>
            </a:r>
            <a:br>
              <a:rPr lang="de-DE" sz="2000" dirty="0"/>
            </a:br>
            <a:r>
              <a:rPr lang="de-DE" sz="2000" dirty="0"/>
              <a:t>pro Kunde und Zählpunkt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E9480021-E596-A863-C411-46878EB9AB88}"/>
              </a:ext>
            </a:extLst>
          </p:cNvPr>
          <p:cNvSpPr txBox="1">
            <a:spLocks/>
          </p:cNvSpPr>
          <p:nvPr/>
        </p:nvSpPr>
        <p:spPr>
          <a:xfrm>
            <a:off x="682033" y="1835105"/>
            <a:ext cx="2981871" cy="456937"/>
          </a:xfrm>
        </p:spPr>
        <p:txBody>
          <a:bodyPr anchor="b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200" b="1" i="0" kern="1200">
                <a:solidFill>
                  <a:srgbClr val="00599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de-DE" sz="2500" dirty="0"/>
              <a:t>Für Erzeuger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8CC55AEE-BAB0-81E9-2535-674E364FC703}"/>
              </a:ext>
            </a:extLst>
          </p:cNvPr>
          <p:cNvCxnSpPr>
            <a:cxnSpLocks/>
          </p:cNvCxnSpPr>
          <p:nvPr/>
        </p:nvCxnSpPr>
        <p:spPr>
          <a:xfrm>
            <a:off x="6086781" y="1772044"/>
            <a:ext cx="9219" cy="352628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2">
            <a:extLst>
              <a:ext uri="{FF2B5EF4-FFF2-40B4-BE49-F238E27FC236}">
                <a16:creationId xmlns:a16="http://schemas.microsoft.com/office/drawing/2014/main" id="{5B0EF44E-F022-4EAF-B5DA-E3124F687CBF}"/>
              </a:ext>
            </a:extLst>
          </p:cNvPr>
          <p:cNvSpPr txBox="1">
            <a:spLocks/>
          </p:cNvSpPr>
          <p:nvPr/>
        </p:nvSpPr>
        <p:spPr>
          <a:xfrm>
            <a:off x="6661368" y="1835105"/>
            <a:ext cx="2981871" cy="456937"/>
          </a:xfrm>
        </p:spPr>
        <p:txBody>
          <a:bodyPr anchor="b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200" b="1" i="0" kern="1200">
                <a:solidFill>
                  <a:srgbClr val="00599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de-DE" sz="2500" dirty="0"/>
              <a:t>Für Verbraucher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1D268BD-B956-7860-0E80-AE6621AA64AB}"/>
              </a:ext>
            </a:extLst>
          </p:cNvPr>
          <p:cNvSpPr txBox="1"/>
          <p:nvPr/>
        </p:nvSpPr>
        <p:spPr>
          <a:xfrm>
            <a:off x="580713" y="2899295"/>
            <a:ext cx="474012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Strompreis für Einspeisung: 10 ct / kWh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Mitgliedsbeitrag: 3,30 € / Monat</a:t>
            </a:r>
            <a:br>
              <a:rPr lang="de-DE" sz="2000" dirty="0"/>
            </a:br>
            <a:r>
              <a:rPr lang="de-DE" sz="2000" dirty="0"/>
              <a:t>pro Kunde und Zählpunkt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sz="20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92902BF-83E7-F3B6-1403-74809794E585}"/>
              </a:ext>
            </a:extLst>
          </p:cNvPr>
          <p:cNvSpPr txBox="1"/>
          <p:nvPr/>
        </p:nvSpPr>
        <p:spPr>
          <a:xfrm>
            <a:off x="4987342" y="5664878"/>
            <a:ext cx="2737437" cy="74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r>
              <a:rPr lang="de-DE" dirty="0"/>
              <a:t>Alle Werte exkl. MwSt.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52794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86B54-2A2B-AC86-52AD-925D511CF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580690-2D7C-6E6E-F622-0FC668128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15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52A64C9-406A-49FB-01E9-51A874B36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Rahmenbedingungen der EEG GANS Gänserndorf</a:t>
            </a:r>
            <a:endParaRPr lang="de-AT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11F6965-E82A-5BB3-B8FA-1E7731F0F94F}"/>
              </a:ext>
            </a:extLst>
          </p:cNvPr>
          <p:cNvSpPr txBox="1"/>
          <p:nvPr/>
        </p:nvSpPr>
        <p:spPr>
          <a:xfrm>
            <a:off x="777562" y="2003945"/>
            <a:ext cx="10195238" cy="5048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Eine Vereinsmitgliedschaft ist erforderlich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[PV-Einspeiseleistung pro Zählpunkt:  max. 50 kWp (Anpassung nach Evaluierung möglich)]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 Kündigungsmöglichkeit: quartalsweise zum Monatsletzten (Mär/Jun/Sep/Dez)</a:t>
            </a:r>
            <a:br>
              <a:rPr lang="de-DE" sz="2000" dirty="0"/>
            </a:br>
            <a:r>
              <a:rPr lang="de-DE" sz="2000" dirty="0"/>
              <a:t>1-monatige Kündigungsfrist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Neueintritt in die EEG jederzeit möglich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Preisanpassung: </a:t>
            </a:r>
            <a:r>
              <a:rPr lang="de-DE" dirty="0"/>
              <a:t>Vierteljährlich durch den Vorstand möglich</a:t>
            </a:r>
            <a:endParaRPr lang="de-DE" dirty="0">
              <a:highlight>
                <a:srgbClr val="FFFF00"/>
              </a:highlight>
            </a:endParaRP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dirty="0"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dirty="0"/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28117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DC173-A35B-675A-56C2-B55614670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E8DC1F4-062A-3F42-0182-60DEBF9D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16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26E7049-B763-53B6-5707-C0A79DE9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Unsere EEG GANS Gänserndorf</a:t>
            </a:r>
            <a:endParaRPr lang="de-AT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97F777A-63C0-E3A5-96B2-6A0654B3E30A}"/>
              </a:ext>
            </a:extLst>
          </p:cNvPr>
          <p:cNvSpPr txBox="1"/>
          <p:nvPr/>
        </p:nvSpPr>
        <p:spPr>
          <a:xfrm>
            <a:off x="777562" y="2003945"/>
            <a:ext cx="10195238" cy="396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Achte auf dein Verbrauchsmuster =&gt; Stromverbrauch zur Mittagszeit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Regionale Wertschöpfung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 Verein ist nicht gewinnorientiert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r>
              <a:rPr lang="de-DE" sz="2000" dirty="0"/>
              <a:t>       Der Mitgliedsbeitrag dienen der Abdeckung der Verwaltungskosten </a:t>
            </a:r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sz="2000" dirty="0"/>
          </a:p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r>
              <a:rPr lang="de-DE" sz="2000" dirty="0"/>
              <a:t>Kein Risiko =&gt; Stromverträge bleiben aufrecht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dirty="0"/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430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B9B62-DDDC-E5A3-6309-2710B15BE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1F1516B-327E-4C31-0587-52C023F87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17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CCE1F4-C1AA-D884-BFE8-8ED7395F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EEG GANS Gänserndorf</a:t>
            </a:r>
            <a:endParaRPr lang="de-AT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37A19DE-F27F-9064-7BBF-4E936AAB42D0}"/>
              </a:ext>
            </a:extLst>
          </p:cNvPr>
          <p:cNvSpPr txBox="1"/>
          <p:nvPr/>
        </p:nvSpPr>
        <p:spPr>
          <a:xfrm>
            <a:off x="777562" y="2003945"/>
            <a:ext cx="10195238" cy="126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</a:pPr>
            <a:endParaRPr lang="de-DE" dirty="0"/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r>
              <a:rPr lang="de-DE" sz="3000" dirty="0"/>
              <a:t>Anmeldeschluss für die Startphase: 30. September 2025</a:t>
            </a:r>
            <a:endParaRPr lang="de-DE" sz="3000" dirty="0"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607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D4CED60B-C8AC-468A-B4D1-373D259F1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613719"/>
              </p:ext>
            </p:extLst>
          </p:nvPr>
        </p:nvGraphicFramePr>
        <p:xfrm>
          <a:off x="321014" y="688214"/>
          <a:ext cx="11317025" cy="2517422"/>
        </p:xfrm>
        <a:graphic>
          <a:graphicData uri="http://schemas.openxmlformats.org/drawingml/2006/table">
            <a:tbl>
              <a:tblPr/>
              <a:tblGrid>
                <a:gridCol w="1799616">
                  <a:extLst>
                    <a:ext uri="{9D8B030D-6E8A-4147-A177-3AD203B41FA5}">
                      <a16:colId xmlns:a16="http://schemas.microsoft.com/office/drawing/2014/main" val="803471867"/>
                    </a:ext>
                  </a:extLst>
                </a:gridCol>
                <a:gridCol w="1507787">
                  <a:extLst>
                    <a:ext uri="{9D8B030D-6E8A-4147-A177-3AD203B41FA5}">
                      <a16:colId xmlns:a16="http://schemas.microsoft.com/office/drawing/2014/main" val="173097284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658634164"/>
                    </a:ext>
                  </a:extLst>
                </a:gridCol>
                <a:gridCol w="1721796">
                  <a:extLst>
                    <a:ext uri="{9D8B030D-6E8A-4147-A177-3AD203B41FA5}">
                      <a16:colId xmlns:a16="http://schemas.microsoft.com/office/drawing/2014/main" val="3227861342"/>
                    </a:ext>
                  </a:extLst>
                </a:gridCol>
                <a:gridCol w="2276272">
                  <a:extLst>
                    <a:ext uri="{9D8B030D-6E8A-4147-A177-3AD203B41FA5}">
                      <a16:colId xmlns:a16="http://schemas.microsoft.com/office/drawing/2014/main" val="1784862743"/>
                    </a:ext>
                  </a:extLst>
                </a:gridCol>
                <a:gridCol w="1099226">
                  <a:extLst>
                    <a:ext uri="{9D8B030D-6E8A-4147-A177-3AD203B41FA5}">
                      <a16:colId xmlns:a16="http://schemas.microsoft.com/office/drawing/2014/main" val="541476093"/>
                    </a:ext>
                  </a:extLst>
                </a:gridCol>
                <a:gridCol w="1540728">
                  <a:extLst>
                    <a:ext uri="{9D8B030D-6E8A-4147-A177-3AD203B41FA5}">
                      <a16:colId xmlns:a16="http://schemas.microsoft.com/office/drawing/2014/main" val="2200700486"/>
                    </a:ext>
                  </a:extLst>
                </a:gridCol>
              </a:tblGrid>
              <a:tr h="736103">
                <a:tc>
                  <a:txBody>
                    <a:bodyPr/>
                    <a:lstStyle/>
                    <a:p>
                      <a:pPr algn="l" fontAlgn="auto">
                        <a:lnSpc>
                          <a:spcPts val="2175"/>
                        </a:lnSpc>
                      </a:pPr>
                      <a:r>
                        <a:rPr lang="de-AT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9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Energiepreis </a:t>
                      </a:r>
                      <a:r>
                        <a:rPr lang="de-DE" sz="1600" b="0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 ct/kWh​ netto</a:t>
                      </a:r>
                      <a:endParaRPr lang="de-DE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Energiepreis</a:t>
                      </a:r>
                      <a:r>
                        <a:rPr lang="de-DE" sz="1400" b="0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DE" sz="1600" b="0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inkl. Ust. </a:t>
                      </a:r>
                      <a:endParaRPr lang="de-DE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9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Netzentgelt </a:t>
                      </a:r>
                      <a:r>
                        <a:rPr lang="de-DE" sz="1600" b="0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 kWh​ inkl. Ust. </a:t>
                      </a:r>
                      <a:endParaRPr lang="de-DE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1" i="0" dirty="0">
                          <a:solidFill>
                            <a:srgbClr val="FFFFFF"/>
                          </a:solidFill>
                          <a:effectLst/>
                        </a:rPr>
                        <a:t>Erneuerbarer Förderbeitrag </a:t>
                      </a:r>
                      <a:r>
                        <a:rPr lang="de-DE" sz="1600" b="0" i="0" dirty="0">
                          <a:solidFill>
                            <a:srgbClr val="FFFFFF"/>
                          </a:solidFill>
                          <a:effectLst/>
                        </a:rPr>
                        <a:t>inkl. Ust. </a:t>
                      </a:r>
                      <a:endParaRPr lang="de-DE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1" i="0" dirty="0">
                          <a:solidFill>
                            <a:srgbClr val="FFFFFF"/>
                          </a:solidFill>
                          <a:effectLst/>
                        </a:rPr>
                        <a:t>E-Abgabe </a:t>
                      </a:r>
                      <a:r>
                        <a:rPr lang="de-DE" sz="1600" b="0" i="0" dirty="0">
                          <a:solidFill>
                            <a:srgbClr val="FFFFFF"/>
                          </a:solidFill>
                          <a:effectLst/>
                        </a:rPr>
                        <a:t>inkl. Ust. </a:t>
                      </a:r>
                      <a:endParaRPr lang="de-DE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Gesamt pro kWh​</a:t>
                      </a:r>
                      <a:endParaRPr lang="de-DE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333951"/>
                  </a:ext>
                </a:extLst>
              </a:tr>
              <a:tr h="289056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Preis EEG*​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10,00​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12,00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7,08***​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0,00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0,00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19,08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68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349957"/>
                  </a:ext>
                </a:extLst>
              </a:tr>
              <a:tr h="391494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Preis Stromlieferant**​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15,50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18,60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9,84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0,96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1,80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sz="18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31,20</a:t>
                      </a: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842054"/>
                  </a:ext>
                </a:extLst>
              </a:tr>
              <a:tr h="289056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Ersparnis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3,50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6,60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2,76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0,96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1,80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487972"/>
                  </a:ext>
                </a:extLst>
              </a:tr>
              <a:tr h="417974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de-DE" b="0" i="0" dirty="0">
                          <a:solidFill>
                            <a:schemeClr val="tx1"/>
                          </a:solidFill>
                          <a:effectLst/>
                        </a:rPr>
                        <a:t>Ges. Ersparnis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endParaRPr lang="de-DE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de-DE" b="1" i="0" dirty="0">
                          <a:solidFill>
                            <a:schemeClr val="tx1"/>
                          </a:solidFill>
                          <a:effectLst/>
                        </a:rPr>
                        <a:t>5,52 ct/kWh Ersparnis Abgaben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endParaRPr lang="de-DE" b="0" i="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endParaRPr lang="de-DE" b="0" i="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1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i="0" dirty="0">
                          <a:solidFill>
                            <a:schemeClr val="tx1"/>
                          </a:solidFill>
                          <a:effectLst/>
                        </a:rPr>
                        <a:t>12,12 ct/kWh </a:t>
                      </a:r>
                    </a:p>
                  </a:txBody>
                  <a:tcPr anchor="ctr">
                    <a:lnL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C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428243"/>
                  </a:ext>
                </a:extLst>
              </a:tr>
            </a:tbl>
          </a:graphicData>
        </a:graphic>
      </p:graphicFrame>
      <p:sp>
        <p:nvSpPr>
          <p:cNvPr id="3" name="Textfeld 4">
            <a:extLst>
              <a:ext uri="{FF2B5EF4-FFF2-40B4-BE49-F238E27FC236}">
                <a16:creationId xmlns:a16="http://schemas.microsoft.com/office/drawing/2014/main" id="{BBAFACF5-DEB3-4D59-AF7C-B5EB30417EDC}"/>
              </a:ext>
            </a:extLst>
          </p:cNvPr>
          <p:cNvSpPr txBox="1"/>
          <p:nvPr/>
        </p:nvSpPr>
        <p:spPr>
          <a:xfrm>
            <a:off x="321014" y="3301583"/>
            <a:ext cx="6957953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Ersparnis pro kWh 12,12 Cent</a:t>
            </a:r>
          </a:p>
          <a:p>
            <a:pPr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Annahme Beispiel:</a:t>
            </a:r>
          </a:p>
          <a:p>
            <a:pPr marL="285750" indent="-285750">
              <a:buFont typeface="Wingdings" panose="05000000000000000000" pitchFamily="2" charset="2"/>
              <a:buChar char="à"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Jährlicher Verbrauch von 5.000 kWh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de-DE" sz="1600" dirty="0">
                <a:solidFill>
                  <a:srgbClr val="000000"/>
                </a:solidFill>
                <a:latin typeface="Calibri" panose="020F0502020204030204"/>
                <a:sym typeface="Wingdings" panose="05000000000000000000" pitchFamily="2" charset="2"/>
              </a:rPr>
              <a:t>Autarkiegrad in der EEG von 30% (Hängt davon ab wie viel Produktion im Verhältnis zur Erzeugung in der EEG vorhanden ist)</a:t>
            </a:r>
          </a:p>
          <a:p>
            <a:pPr marL="285750" indent="-285750">
              <a:buFont typeface="Wingdings" panose="05000000000000000000" pitchFamily="2" charset="2"/>
              <a:buChar char="à"/>
              <a:defRPr/>
            </a:pPr>
            <a:r>
              <a:rPr lang="de-AT" sz="1600" dirty="0">
                <a:solidFill>
                  <a:srgbClr val="000000"/>
                </a:solidFill>
                <a:latin typeface="Calibri" panose="020F0502020204030204"/>
                <a:sym typeface="Wingdings" panose="05000000000000000000" pitchFamily="2" charset="2"/>
              </a:rPr>
              <a:t>30% von 5.000 kWh werden beispielsweise aus der EEG geliefert: 1.500 kWh/Jahr </a:t>
            </a:r>
          </a:p>
          <a:p>
            <a:pPr marL="285750" indent="-285750">
              <a:buFont typeface="Wingdings" panose="05000000000000000000" pitchFamily="2" charset="2"/>
              <a:buChar char="à"/>
              <a:defRPr/>
            </a:pPr>
            <a:r>
              <a:rPr lang="de-AT" sz="1600" dirty="0">
                <a:solidFill>
                  <a:srgbClr val="000000"/>
                </a:solidFill>
                <a:latin typeface="Calibri" panose="020F0502020204030204"/>
                <a:sym typeface="Wingdings" panose="05000000000000000000" pitchFamily="2" charset="2"/>
              </a:rPr>
              <a:t>Jährliche Ersparnis:  12,12 Cent x 1500 kWh = 181,80 €****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600" dirty="0">
                <a:solidFill>
                  <a:schemeClr val="accent2"/>
                </a:solidFill>
                <a:latin typeface="Calibri" panose="020F0502020204030204"/>
                <a:sym typeface="Wingdings" panose="05000000000000000000" pitchFamily="2" charset="2"/>
              </a:rPr>
              <a:t>Bei einer allfälligen Kleinunternehmerregelung der EEG – ist noch in Abklärung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A58111E4-F10E-4417-8742-C372B3F22C91}"/>
              </a:ext>
            </a:extLst>
          </p:cNvPr>
          <p:cNvSpPr txBox="1"/>
          <p:nvPr/>
        </p:nvSpPr>
        <p:spPr>
          <a:xfrm>
            <a:off x="321014" y="5754287"/>
            <a:ext cx="7335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tatsächlicher Preis der EEG kann abweichen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 Bezugspreise von Stromlieferanten sind sehr individuell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 Reduktion des Netznutzungsentgeltes Bsp. Regionalbereich 28%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**** vor Abzug der Verwaltungskosten</a:t>
            </a:r>
            <a:endParaRPr kumimoji="0" lang="de-A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3DFDEC9A-23C8-44FC-BC08-409ED52C077A}"/>
              </a:ext>
            </a:extLst>
          </p:cNvPr>
          <p:cNvSpPr txBox="1">
            <a:spLocks/>
          </p:cNvSpPr>
          <p:nvPr/>
        </p:nvSpPr>
        <p:spPr>
          <a:xfrm>
            <a:off x="232775" y="159360"/>
            <a:ext cx="9216000" cy="66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Bespielrechnung – Strombezug 2025</a:t>
            </a:r>
            <a:endParaRPr lang="de-AT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31272BB7-EF4F-4837-A18B-DFD69F4FB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802832"/>
              </p:ext>
            </p:extLst>
          </p:nvPr>
        </p:nvGraphicFramePr>
        <p:xfrm>
          <a:off x="7072007" y="3365770"/>
          <a:ext cx="4566032" cy="219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508">
                  <a:extLst>
                    <a:ext uri="{9D8B030D-6E8A-4147-A177-3AD203B41FA5}">
                      <a16:colId xmlns:a16="http://schemas.microsoft.com/office/drawing/2014/main" val="1265938604"/>
                    </a:ext>
                  </a:extLst>
                </a:gridCol>
                <a:gridCol w="1141508">
                  <a:extLst>
                    <a:ext uri="{9D8B030D-6E8A-4147-A177-3AD203B41FA5}">
                      <a16:colId xmlns:a16="http://schemas.microsoft.com/office/drawing/2014/main" val="3508926647"/>
                    </a:ext>
                  </a:extLst>
                </a:gridCol>
                <a:gridCol w="1141508">
                  <a:extLst>
                    <a:ext uri="{9D8B030D-6E8A-4147-A177-3AD203B41FA5}">
                      <a16:colId xmlns:a16="http://schemas.microsoft.com/office/drawing/2014/main" val="304697101"/>
                    </a:ext>
                  </a:extLst>
                </a:gridCol>
                <a:gridCol w="1141508">
                  <a:extLst>
                    <a:ext uri="{9D8B030D-6E8A-4147-A177-3AD203B41FA5}">
                      <a16:colId xmlns:a16="http://schemas.microsoft.com/office/drawing/2014/main" val="1952942921"/>
                    </a:ext>
                  </a:extLst>
                </a:gridCol>
              </a:tblGrid>
              <a:tr h="645622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Autarkie-grad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kWh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Ersparnis12,12 ct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Ersparnis 14,12 ct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394170"/>
                  </a:ext>
                </a:extLst>
              </a:tr>
              <a:tr h="515526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30 %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1.500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181,80 €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211,80 €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058537"/>
                  </a:ext>
                </a:extLst>
              </a:tr>
              <a:tr h="515526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40 %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2.000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242,40 €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282,40 €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01616"/>
                  </a:ext>
                </a:extLst>
              </a:tr>
              <a:tr h="515526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50 %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2.500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303,00 €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353,00 €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906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9323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7D0D0-C5C0-B1E2-37A8-AEE542657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E8E50B7-97AF-C393-CA51-86F4C8FBB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19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8C07B29-3A39-B382-C23C-7466AF32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Vorteile Produzenten</a:t>
            </a:r>
            <a:endParaRPr lang="de-AT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BBDFA400-1795-6A54-22E2-C71D97C77B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6791645"/>
              </p:ext>
            </p:extLst>
          </p:nvPr>
        </p:nvGraphicFramePr>
        <p:xfrm>
          <a:off x="2072640" y="1398270"/>
          <a:ext cx="8280400" cy="466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6120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EF0FFB-D5D0-BA44-A1C9-4D711F4EB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39435" y="1530252"/>
            <a:ext cx="6328911" cy="4131840"/>
          </a:xfrm>
        </p:spPr>
        <p:txBody>
          <a:bodyPr lIns="0" tIns="0" rIns="0" bIns="0" anchor="t"/>
          <a:lstStyle/>
          <a:p>
            <a:endParaRPr lang="de-AT" sz="2000" dirty="0">
              <a:latin typeface="+mn-lt"/>
              <a:cs typeface="Calibri"/>
            </a:endParaRPr>
          </a:p>
          <a:p>
            <a:r>
              <a:rPr lang="de-DE" sz="2400" dirty="0"/>
              <a:t>1. </a:t>
            </a:r>
            <a:r>
              <a:rPr lang="de-DE" sz="2400" dirty="0">
                <a:latin typeface="alwyn-new-web"/>
              </a:rPr>
              <a:t>Was ist eine Energiegemeinschaft</a:t>
            </a:r>
          </a:p>
          <a:p>
            <a:r>
              <a:rPr lang="de-DE" sz="2400" dirty="0">
                <a:latin typeface="alwyn-new-web"/>
              </a:rPr>
              <a:t>2. Wie funktioniert eine Energiegemeinschaft</a:t>
            </a:r>
          </a:p>
          <a:p>
            <a:r>
              <a:rPr lang="de-DE" sz="2400" dirty="0">
                <a:latin typeface="alwyn-new-web"/>
              </a:rPr>
              <a:t>3. Die EEG GANS Gänserndorf</a:t>
            </a:r>
          </a:p>
          <a:p>
            <a:r>
              <a:rPr lang="de-AT" sz="2400" dirty="0">
                <a:latin typeface="alwyn-new-web"/>
              </a:rPr>
              <a:t>4. Wie werden Sie Teil der EEG?</a:t>
            </a:r>
          </a:p>
          <a:p>
            <a:r>
              <a:rPr lang="de-AT" sz="2400" dirty="0">
                <a:latin typeface="alwyn-new-web"/>
              </a:rPr>
              <a:t>5. Fragen und Antworten</a:t>
            </a:r>
          </a:p>
          <a:p>
            <a:pPr marL="457200" lvl="1" indent="0">
              <a:buNone/>
            </a:pPr>
            <a:endParaRPr lang="de-AT" sz="1800" dirty="0">
              <a:solidFill>
                <a:schemeClr val="tx1"/>
              </a:solidFill>
              <a:latin typeface="+mn-lt"/>
              <a:cs typeface="Calibri Light"/>
            </a:endParaRPr>
          </a:p>
          <a:p>
            <a:pPr lvl="1">
              <a:buChar char="•"/>
            </a:pPr>
            <a:endParaRPr lang="de-AT" sz="1800" dirty="0">
              <a:solidFill>
                <a:schemeClr val="tx1"/>
              </a:solidFill>
              <a:latin typeface="+mn-lt"/>
              <a:cs typeface="Calibri Light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8CB7D11-565D-3157-7CC5-E8710C32922B}"/>
              </a:ext>
            </a:extLst>
          </p:cNvPr>
          <p:cNvSpPr/>
          <p:nvPr/>
        </p:nvSpPr>
        <p:spPr>
          <a:xfrm>
            <a:off x="1872398" y="28135"/>
            <a:ext cx="3179299" cy="1237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59055493-DE66-F9D0-41BD-1AD137C9A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9435" y="738493"/>
            <a:ext cx="5708363" cy="635000"/>
          </a:xfrm>
        </p:spPr>
        <p:txBody>
          <a:bodyPr/>
          <a:lstStyle/>
          <a:p>
            <a:r>
              <a:rPr lang="de-DE" sz="4000" dirty="0">
                <a:ea typeface="+mj-ea"/>
              </a:rPr>
              <a:t>Ablauf</a:t>
            </a:r>
            <a:endParaRPr lang="de-AT" sz="3200" dirty="0">
              <a:ea typeface="+mj-ea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F31DA56-6A5A-4705-1C72-D876FF456A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208"/>
          <a:stretch/>
        </p:blipFill>
        <p:spPr>
          <a:xfrm>
            <a:off x="-50201" y="1266092"/>
            <a:ext cx="5101897" cy="542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8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B1EB6-691F-38C4-F350-90986637F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4C6136F-54A2-41AB-2B1D-6457EA29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20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CC69B5C-1AC5-BEF6-FA2F-383755460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Vorteile Konsumenten</a:t>
            </a:r>
            <a:endParaRPr lang="de-AT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1E2D43C-627D-0DA0-9DB6-FA882E0BF528}"/>
              </a:ext>
            </a:extLst>
          </p:cNvPr>
          <p:cNvSpPr txBox="1"/>
          <p:nvPr/>
        </p:nvSpPr>
        <p:spPr>
          <a:xfrm>
            <a:off x="2274474" y="1859539"/>
            <a:ext cx="3507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/>
              <a:t>28 % Ersparnis Netzentgelte  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F3E5D3E3-BEF4-8AF9-423B-B7E06E460DFA}"/>
              </a:ext>
            </a:extLst>
          </p:cNvPr>
          <p:cNvSpPr/>
          <p:nvPr/>
        </p:nvSpPr>
        <p:spPr>
          <a:xfrm>
            <a:off x="5909019" y="1997851"/>
            <a:ext cx="729983" cy="1767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20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BE56C46-D7D7-7559-630C-7A737A93B50E}"/>
              </a:ext>
            </a:extLst>
          </p:cNvPr>
          <p:cNvSpPr txBox="1"/>
          <p:nvPr/>
        </p:nvSpPr>
        <p:spPr>
          <a:xfrm>
            <a:off x="6991179" y="1849630"/>
            <a:ext cx="17251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/>
              <a:t>2,76 ct / kWh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6965108-499E-6864-BB71-1E5199490B70}"/>
              </a:ext>
            </a:extLst>
          </p:cNvPr>
          <p:cNvSpPr txBox="1"/>
          <p:nvPr/>
        </p:nvSpPr>
        <p:spPr>
          <a:xfrm>
            <a:off x="2273194" y="2480663"/>
            <a:ext cx="31341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/>
              <a:t>Entfall Elektrizitätsabgabe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A5322608-96C0-D173-E612-970471CCE5DF}"/>
              </a:ext>
            </a:extLst>
          </p:cNvPr>
          <p:cNvSpPr/>
          <p:nvPr/>
        </p:nvSpPr>
        <p:spPr>
          <a:xfrm>
            <a:off x="5907739" y="2618975"/>
            <a:ext cx="729983" cy="1767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20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50A6619-8753-8BDE-FD12-5F52ECEF95BE}"/>
              </a:ext>
            </a:extLst>
          </p:cNvPr>
          <p:cNvSpPr txBox="1"/>
          <p:nvPr/>
        </p:nvSpPr>
        <p:spPr>
          <a:xfrm>
            <a:off x="6989899" y="2470754"/>
            <a:ext cx="17251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/>
              <a:t>1,80 ct / kWh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9C3DE6E-C8FD-E6DF-78F8-1209BA626E17}"/>
              </a:ext>
            </a:extLst>
          </p:cNvPr>
          <p:cNvSpPr txBox="1"/>
          <p:nvPr/>
        </p:nvSpPr>
        <p:spPr>
          <a:xfrm>
            <a:off x="2273194" y="3114958"/>
            <a:ext cx="32709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/>
              <a:t>Erneuerbarer Förderbetrag</a:t>
            </a: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2BB4860F-7122-141A-609F-0EA90040D78C}"/>
              </a:ext>
            </a:extLst>
          </p:cNvPr>
          <p:cNvSpPr/>
          <p:nvPr/>
        </p:nvSpPr>
        <p:spPr>
          <a:xfrm>
            <a:off x="5907739" y="3253270"/>
            <a:ext cx="729983" cy="1767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20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C2B2D41-FD0E-A51A-CACB-BAF7716B32B3}"/>
              </a:ext>
            </a:extLst>
          </p:cNvPr>
          <p:cNvSpPr txBox="1"/>
          <p:nvPr/>
        </p:nvSpPr>
        <p:spPr>
          <a:xfrm>
            <a:off x="6989899" y="3105049"/>
            <a:ext cx="17251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/>
              <a:t>0,96 ct / kWh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0880A628-6C84-21C2-71DF-C4EF6323561A}"/>
              </a:ext>
            </a:extLst>
          </p:cNvPr>
          <p:cNvCxnSpPr>
            <a:cxnSpLocks/>
          </p:cNvCxnSpPr>
          <p:nvPr/>
        </p:nvCxnSpPr>
        <p:spPr>
          <a:xfrm flipH="1">
            <a:off x="1854411" y="3917577"/>
            <a:ext cx="8142517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AC860163-8C9C-6C6D-12C4-3E81228DA325}"/>
              </a:ext>
            </a:extLst>
          </p:cNvPr>
          <p:cNvSpPr txBox="1"/>
          <p:nvPr/>
        </p:nvSpPr>
        <p:spPr>
          <a:xfrm>
            <a:off x="2338503" y="4093336"/>
            <a:ext cx="3200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/>
              <a:t>Ersparnis Abgaben gesamt</a:t>
            </a:r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2CC94EE8-2E75-B76C-14E6-1B257D10D89C}"/>
              </a:ext>
            </a:extLst>
          </p:cNvPr>
          <p:cNvSpPr/>
          <p:nvPr/>
        </p:nvSpPr>
        <p:spPr>
          <a:xfrm>
            <a:off x="5907739" y="4241557"/>
            <a:ext cx="729983" cy="1767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2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6A304C6-BA64-C1E7-77BE-1E1AEFC63B8E}"/>
              </a:ext>
            </a:extLst>
          </p:cNvPr>
          <p:cNvSpPr txBox="1"/>
          <p:nvPr/>
        </p:nvSpPr>
        <p:spPr>
          <a:xfrm>
            <a:off x="6989899" y="4093336"/>
            <a:ext cx="17251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/>
              <a:t>5,52 ct / kWh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AC0A05E-2511-0E11-CEA0-1A8485061375}"/>
              </a:ext>
            </a:extLst>
          </p:cNvPr>
          <p:cNvSpPr txBox="1"/>
          <p:nvPr/>
        </p:nvSpPr>
        <p:spPr>
          <a:xfrm>
            <a:off x="445674" y="5444220"/>
            <a:ext cx="11349317" cy="430887"/>
          </a:xfrm>
          <a:prstGeom prst="rect">
            <a:avLst/>
          </a:prstGeom>
          <a:solidFill>
            <a:srgbClr val="005A9A"/>
          </a:solidFill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Zusätzliche Ersparnis durch einen reduzierten Arbeitspreis von 5,52 ct/kWh</a:t>
            </a:r>
            <a:endParaRPr lang="de-AT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3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00E5B-A17C-BA93-B778-4C2044030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B36FA60-DADE-1F33-2AC9-1D7F837A7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3 Schritte zur Teilnahme</a:t>
            </a:r>
          </a:p>
        </p:txBody>
      </p:sp>
    </p:spTree>
    <p:extLst>
      <p:ext uri="{BB962C8B-B14F-4D97-AF65-F5344CB8AC3E}">
        <p14:creationId xmlns:p14="http://schemas.microsoft.com/office/powerpoint/2010/main" val="3965242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99B82AB-D6E7-55EE-D8DA-6FADD0E45A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Ihr 1. Schritt zur Teilnahme – </a:t>
            </a:r>
          </a:p>
          <a:p>
            <a:r>
              <a:rPr lang="de-DE" dirty="0"/>
              <a:t>Wie kann ich mein Interesse melden?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91905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1AE8CB-C3EA-2679-007F-FC23810BF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8254"/>
            <a:ext cx="10513801" cy="4495415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Sie haben Interesse, sich 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für die Energiegemeinschaft GANS Gänserndorf vorzumerken? 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Besuchen Sie „</a:t>
            </a:r>
            <a:r>
              <a:rPr lang="de-AT" dirty="0">
                <a:solidFill>
                  <a:srgbClr val="00599A"/>
                </a:solidFill>
                <a:hlinkClick r:id="rId2"/>
              </a:rPr>
              <a:t>https://energiegemeinschaften.ezn.at/</a:t>
            </a:r>
            <a:r>
              <a:rPr lang="de-AT" dirty="0" err="1">
                <a:solidFill>
                  <a:srgbClr val="00599A"/>
                </a:solidFill>
                <a:hlinkClick r:id="rId2"/>
              </a:rPr>
              <a:t>eeg</a:t>
            </a:r>
            <a:r>
              <a:rPr lang="de-AT" dirty="0">
                <a:solidFill>
                  <a:srgbClr val="00599A"/>
                </a:solidFill>
                <a:hlinkClick r:id="rId2"/>
              </a:rPr>
              <a:t>-gans-</a:t>
            </a:r>
            <a:r>
              <a:rPr lang="de-AT" dirty="0" err="1">
                <a:solidFill>
                  <a:srgbClr val="00599A"/>
                </a:solidFill>
                <a:hlinkClick r:id="rId2"/>
              </a:rPr>
              <a:t>gaenserndorf</a:t>
            </a: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</a:p>
          <a:p>
            <a:pPr>
              <a:lnSpc>
                <a:spcPts val="2400"/>
              </a:lnSpc>
            </a:pP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Klicken Sie auf „</a:t>
            </a:r>
            <a:r>
              <a:rPr lang="de-AT" dirty="0">
                <a:solidFill>
                  <a:srgbClr val="00599A"/>
                </a:solidFill>
                <a:latin typeface="+mn-lt"/>
              </a:rPr>
              <a:t>JETZT UNVERBINDLICH VORMERKEN</a:t>
            </a: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“.</a:t>
            </a:r>
          </a:p>
          <a:p>
            <a:pPr>
              <a:lnSpc>
                <a:spcPts val="2400"/>
              </a:lnSpc>
            </a:pPr>
            <a:endParaRPr lang="de-AT" sz="2400" dirty="0">
              <a:solidFill>
                <a:srgbClr val="FF0000"/>
              </a:solidFill>
              <a:latin typeface="Gill Sans MT" panose="020B0502020104020203"/>
            </a:endParaRPr>
          </a:p>
          <a:p>
            <a:pPr>
              <a:lnSpc>
                <a:spcPts val="2400"/>
              </a:lnSpc>
            </a:pPr>
            <a:endParaRPr lang="de-AT" sz="2400" dirty="0">
              <a:solidFill>
                <a:srgbClr val="FF0000"/>
              </a:solidFill>
              <a:latin typeface="Gill Sans MT" panose="020B0502020104020203"/>
            </a:endParaRPr>
          </a:p>
          <a:p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8865FE-38B4-E1ED-5AD2-772F19E95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Interessensbekundung (1)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8E9DEB-812E-B494-E682-152B9A25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D3B2C-D22C-4820-B2E0-FBB4796D90A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3DC76A-69AF-4084-92FC-C4F2F291D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8" r="12790" b="9046"/>
          <a:stretch/>
        </p:blipFill>
        <p:spPr>
          <a:xfrm>
            <a:off x="1297472" y="3262841"/>
            <a:ext cx="5871814" cy="344798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5C9A567-939B-4B4F-A92F-7232A4CB39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98" t="11814" r="15650" b="26400"/>
          <a:stretch/>
        </p:blipFill>
        <p:spPr>
          <a:xfrm>
            <a:off x="7985958" y="5683936"/>
            <a:ext cx="3093396" cy="59107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8AC580F-1D55-4214-9D0F-F9BB7ED06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779" y="3262842"/>
            <a:ext cx="2339754" cy="233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79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C128BB9-C359-E073-0DEA-CFD37B000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303" y="2416629"/>
            <a:ext cx="7973393" cy="426078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D8865FE-38B4-E1ED-5AD2-772F19E95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Interessensbekundung (2)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1AE8CB-C3EA-2679-007F-FC23810BF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81548"/>
            <a:ext cx="10881220" cy="4495415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Um Ihr Interesse unverbindlich vorzumerken, geben Sie bitte Ihre E-Mail-Adresse an. </a:t>
            </a:r>
          </a:p>
          <a:p>
            <a:pPr marL="0" indent="0">
              <a:lnSpc>
                <a:spcPts val="2400"/>
              </a:lnSpc>
              <a:buNone/>
            </a:pPr>
            <a:endParaRPr lang="de-AT" sz="2400" dirty="0">
              <a:solidFill>
                <a:srgbClr val="FF0000"/>
              </a:solidFill>
              <a:latin typeface="Gill Sans MT" panose="020B0502020104020203"/>
            </a:endParaRPr>
          </a:p>
          <a:p>
            <a:pPr>
              <a:lnSpc>
                <a:spcPts val="2400"/>
              </a:lnSpc>
            </a:pPr>
            <a:endParaRPr lang="de-AT" sz="2400" dirty="0">
              <a:solidFill>
                <a:srgbClr val="FF0000"/>
              </a:solidFill>
              <a:latin typeface="Gill Sans MT" panose="020B0502020104020203"/>
            </a:endParaRPr>
          </a:p>
          <a:p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8E9DEB-812E-B494-E682-152B9A25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D3B2C-D22C-4820-B2E0-FBB4796D90A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18A6A00-B853-4779-24A1-3B99CE833103}"/>
              </a:ext>
            </a:extLst>
          </p:cNvPr>
          <p:cNvSpPr/>
          <p:nvPr/>
        </p:nvSpPr>
        <p:spPr>
          <a:xfrm>
            <a:off x="3483677" y="4436984"/>
            <a:ext cx="961053" cy="11196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12DAA4-CE51-952E-D36C-8D6973D51776}"/>
              </a:ext>
            </a:extLst>
          </p:cNvPr>
          <p:cNvSpPr/>
          <p:nvPr/>
        </p:nvSpPr>
        <p:spPr bwMode="auto">
          <a:xfrm>
            <a:off x="3373758" y="4173343"/>
            <a:ext cx="2243272" cy="513184"/>
          </a:xfrm>
          <a:prstGeom prst="rect">
            <a:avLst/>
          </a:prstGeom>
          <a:solidFill>
            <a:srgbClr val="FFFF00">
              <a:alpha val="22000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757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282B4-DF45-4876-B16D-1426908AF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Interessensbekundung (3)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563182-542E-1A16-7A4B-152193FF7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0000" tIns="45720" rIns="91440" bIns="45720" rtlCol="0" anchor="t">
            <a:normAutofit/>
          </a:bodyPr>
          <a:lstStyle/>
          <a:p>
            <a:r>
              <a:rPr lang="de-DE" dirty="0">
                <a:solidFill>
                  <a:srgbClr val="00599A"/>
                </a:solidFill>
                <a:latin typeface="Calibri Light"/>
                <a:ea typeface="Calibri Light"/>
                <a:cs typeface="Calibri Light"/>
              </a:rPr>
              <a:t>Sie bekommen dann von </a:t>
            </a:r>
            <a:r>
              <a:rPr lang="de-AT" dirty="0">
                <a:solidFill>
                  <a:srgbClr val="00599A"/>
                </a:solidFill>
                <a:latin typeface="Calibri Light"/>
                <a:ea typeface="Calibri Light"/>
                <a:cs typeface="Calibri Light"/>
              </a:rPr>
              <a:t>E.GON </a:t>
            </a:r>
            <a:b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/>
                <a:ea typeface="Calibri Light"/>
                <a:cs typeface="Calibri Light"/>
              </a:rPr>
              <a:t>eine E-Mail mit dem Betreff: </a:t>
            </a:r>
            <a:b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/>
                <a:ea typeface="Calibri Light"/>
                <a:cs typeface="Calibri Light"/>
              </a:rPr>
              <a:t>„Bitte vervollständigen Sie Ihre</a:t>
            </a:r>
            <a:b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/>
                <a:ea typeface="Calibri Light"/>
                <a:cs typeface="Calibri Light"/>
              </a:rPr>
              <a:t>Interessensbekundung“</a:t>
            </a:r>
            <a:br>
              <a:rPr lang="de-AT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de-AT" b="1" dirty="0">
              <a:solidFill>
                <a:srgbClr val="00599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Klicken Sie dann auf 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</a:t>
            </a:r>
            <a:r>
              <a:rPr lang="de-AT" b="1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Angaben vervollständigen“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98838BF-4B95-6C68-6EB0-3185E83F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D3B2C-D22C-4820-B2E0-FBB4796D90A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496AF92-65A1-131E-1C81-5CEB6F066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736" y="1603290"/>
            <a:ext cx="6145109" cy="449541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96B9CAD-C273-E8EA-6433-A9E5271DD207}"/>
              </a:ext>
            </a:extLst>
          </p:cNvPr>
          <p:cNvSpPr/>
          <p:nvPr/>
        </p:nvSpPr>
        <p:spPr>
          <a:xfrm>
            <a:off x="6391469" y="2043404"/>
            <a:ext cx="961053" cy="11196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943D344-AFBA-C7D7-6B17-CFE2E52DA2A2}"/>
              </a:ext>
            </a:extLst>
          </p:cNvPr>
          <p:cNvSpPr/>
          <p:nvPr/>
        </p:nvSpPr>
        <p:spPr bwMode="auto">
          <a:xfrm>
            <a:off x="8198709" y="4663268"/>
            <a:ext cx="1337177" cy="513184"/>
          </a:xfrm>
          <a:prstGeom prst="rect">
            <a:avLst/>
          </a:prstGeom>
          <a:solidFill>
            <a:srgbClr val="FFFF00">
              <a:alpha val="22000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444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4EB4F-58BF-75AF-DB43-CD5BC85C4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4D526B-4AF2-EBB5-250C-2742E6BBC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Sie werden dann zum Formular der</a:t>
            </a:r>
            <a:br>
              <a:rPr lang="de-DE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Interessensbekundung weitergeleitet. </a:t>
            </a:r>
          </a:p>
          <a:p>
            <a:r>
              <a:rPr lang="de-DE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Geben Sie hier Ihre vollständigen </a:t>
            </a:r>
            <a:br>
              <a:rPr lang="de-DE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Daten an. Im gleichen Formular werden</a:t>
            </a:r>
            <a:br>
              <a:rPr lang="de-DE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auch die Zählpunkte eingetragen.</a:t>
            </a:r>
            <a:endParaRPr lang="de-AT" dirty="0">
              <a:solidFill>
                <a:srgbClr val="00599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069B148-5160-1D1A-F99B-FC2357E29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21"/>
          <a:stretch/>
        </p:blipFill>
        <p:spPr>
          <a:xfrm>
            <a:off x="6215690" y="1778877"/>
            <a:ext cx="5896948" cy="44877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DDBD49-2D54-5171-C215-09DE345C0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Interessensbekundung (4)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54A049-CD50-FB4A-62EF-2D143E6B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D3B2C-D22C-4820-B2E0-FBB4796D90A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7D150BC-4AFD-1F03-87F1-CE36FB3BD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22" y="3578944"/>
            <a:ext cx="4721290" cy="314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92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F26DD-D6DB-80D1-FEF5-93E29E251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2CF093-B71E-7A16-D881-95F0E8B6E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Nach dem Absenden der Interessensbekundung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erhalten Sie die Bestätigung auch per E-Mail. 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Zur Überprüfung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sehen Sie hier nochmals Ihre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bekanntgegebenen Zählpunkte.</a:t>
            </a:r>
          </a:p>
          <a:p>
            <a:endParaRPr lang="de-AT" dirty="0">
              <a:solidFill>
                <a:srgbClr val="00599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Wenn Sie die Daten anpassen möchten,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klicken Sie jederzeit einfach auf des 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gleichbenannte Feld im unteren Bereich der</a:t>
            </a:r>
            <a:b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rgbClr val="00599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E-Mail.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3A25E6-490B-AD6A-C069-13C2D45E0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Interessensbekundung (5)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72FFD6C-1ED5-0F49-B04F-E6550F3D4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D3B2C-D22C-4820-B2E0-FBB4796D90A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863A73F-DA13-2ED3-3EB9-5C09758DC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098" y="1469377"/>
            <a:ext cx="4895082" cy="525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93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055A244-E2AF-3AA3-509C-83A558010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D3B2C-D22C-4820-B2E0-FBB4796D90A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32EAA8-3FE2-0D93-067C-557E7A17F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969" y="154650"/>
            <a:ext cx="2183018" cy="18333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itel 6">
            <a:extLst>
              <a:ext uri="{FF2B5EF4-FFF2-40B4-BE49-F238E27FC236}">
                <a16:creationId xmlns:a16="http://schemas.microsoft.com/office/drawing/2014/main" id="{9B4C95A0-87D5-9DCA-40E7-1EB0E2AF7134}"/>
              </a:ext>
            </a:extLst>
          </p:cNvPr>
          <p:cNvSpPr txBox="1">
            <a:spLocks/>
          </p:cNvSpPr>
          <p:nvPr/>
        </p:nvSpPr>
        <p:spPr>
          <a:xfrm>
            <a:off x="1332343" y="1861548"/>
            <a:ext cx="9523716" cy="417236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599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400" b="1" i="0" u="none" strike="noStrike" kern="1200" cap="none" spc="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 ist geschafft</a:t>
            </a:r>
            <a:r>
              <a:rPr kumimoji="0" lang="de-AT" sz="4400" b="0" i="0" u="none" strike="noStrike" kern="1200" cap="none" spc="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Ihre Interessensbekundung ist abgeschlossen.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4000" b="0" i="0" u="none" strike="noStrike" kern="1200" cap="none" spc="0" normalizeH="0" baseline="0" noProof="0" dirty="0">
              <a:ln>
                <a:noFill/>
              </a:ln>
              <a:solidFill>
                <a:srgbClr val="00599A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400" b="0" i="0" u="none" strike="noStrike" kern="1200" cap="none" spc="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Die weiteren Schritte und Infos folgen </a:t>
            </a:r>
            <a:r>
              <a:rPr kumimoji="0" lang="de-AT" sz="4400" b="1" i="0" u="none" strike="noStrike" kern="1200" cap="none" spc="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per E-Mail, sobald die weiteren Schritte möglich sind. </a:t>
            </a:r>
          </a:p>
        </p:txBody>
      </p:sp>
    </p:spTree>
    <p:extLst>
      <p:ext uri="{BB962C8B-B14F-4D97-AF65-F5344CB8AC3E}">
        <p14:creationId xmlns:p14="http://schemas.microsoft.com/office/powerpoint/2010/main" val="3607547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31FB6-347B-BF3D-A66C-94DB6A512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6A263F5-4D0B-E611-2E7E-E4AC5DE65A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Ihr 2. Schritt zur Teilnahme – </a:t>
            </a:r>
          </a:p>
          <a:p>
            <a:r>
              <a:rPr lang="de-DE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Wie werde ich Mitglied in der Energiegemeinschaft?</a:t>
            </a:r>
            <a:endParaRPr lang="de-AT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9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A273C7-DAC5-4B0A-018A-2AF0DB912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95" y="-40503"/>
            <a:ext cx="5681734" cy="14540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 err="1"/>
              <a:t>Gemeinsam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neuen</a:t>
            </a:r>
            <a:r>
              <a:rPr lang="en-US" dirty="0"/>
              <a:t>, </a:t>
            </a:r>
            <a:r>
              <a:rPr lang="en-US" dirty="0" err="1"/>
              <a:t>nachhaltigen</a:t>
            </a:r>
            <a:r>
              <a:rPr lang="en-US" dirty="0"/>
              <a:t> </a:t>
            </a:r>
            <a:r>
              <a:rPr lang="en-US" dirty="0" err="1"/>
              <a:t>Energieversorgung</a:t>
            </a:r>
            <a:endParaRPr lang="en-US" dirty="0"/>
          </a:p>
        </p:txBody>
      </p:sp>
      <p:pic>
        <p:nvPicPr>
          <p:cNvPr id="6" name="Bildplatzhalter 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96AD2E5-77B0-995B-076A-A37ACA1F96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7" b="2"/>
          <a:stretch/>
        </p:blipFill>
        <p:spPr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Bildplatzhalter 8" descr="Ein Bild, das Screenshot enthält.">
            <a:extLst>
              <a:ext uri="{FF2B5EF4-FFF2-40B4-BE49-F238E27FC236}">
                <a16:creationId xmlns:a16="http://schemas.microsoft.com/office/drawing/2014/main" id="{90E18844-6F58-BE3A-D214-F08A73D28D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r="17324" b="2"/>
          <a:stretch/>
        </p:blipFill>
        <p:spPr>
          <a:xfrm>
            <a:off x="8578" y="3917279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 useBgFill="1">
          <p:nvSpPr>
            <p:cNvPr id="20" name="Freeform: Shape 19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 useBgFill="1"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 useBgFill="1"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E550D0-C1BD-E925-5CA8-666FA86A6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875" y="1734491"/>
            <a:ext cx="5071236" cy="417639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1"/>
                </a:solidFill>
              </a:rPr>
              <a:t>Erneuerbare</a:t>
            </a:r>
            <a:r>
              <a:rPr lang="en-US" sz="1800" b="1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en-US" sz="2600" b="1" dirty="0">
                <a:solidFill>
                  <a:schemeClr val="accent1"/>
                </a:solidFill>
              </a:rPr>
              <a:t>Energiegemeinschaften</a:t>
            </a:r>
          </a:p>
          <a:p>
            <a:r>
              <a:rPr lang="en-US" sz="2600" dirty="0" err="1">
                <a:solidFill>
                  <a:schemeClr val="tx1"/>
                </a:solidFill>
              </a:rPr>
              <a:t>ermöglichen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gemeinsame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Nutzung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lokal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produzierter</a:t>
            </a:r>
            <a:r>
              <a:rPr lang="en-US" sz="2600" b="1" dirty="0">
                <a:solidFill>
                  <a:schemeClr val="tx1"/>
                </a:solidFill>
              </a:rPr>
              <a:t>, und </a:t>
            </a:r>
            <a:r>
              <a:rPr lang="en-US" sz="2600" b="1" dirty="0" err="1">
                <a:solidFill>
                  <a:schemeClr val="tx1"/>
                </a:solidFill>
              </a:rPr>
              <a:t>zu</a:t>
            </a:r>
            <a:r>
              <a:rPr lang="en-US" sz="2600" b="1" dirty="0">
                <a:solidFill>
                  <a:schemeClr val="tx1"/>
                </a:solidFill>
              </a:rPr>
              <a:t> 100% </a:t>
            </a:r>
            <a:r>
              <a:rPr lang="en-US" sz="2600" b="1" dirty="0" err="1">
                <a:solidFill>
                  <a:schemeClr val="tx1"/>
                </a:solidFill>
              </a:rPr>
              <a:t>erneuerbarer</a:t>
            </a:r>
            <a:r>
              <a:rPr lang="en-US" sz="2600" b="1" dirty="0">
                <a:solidFill>
                  <a:schemeClr val="tx1"/>
                </a:solidFill>
              </a:rPr>
              <a:t> Energie</a:t>
            </a:r>
          </a:p>
          <a:p>
            <a:r>
              <a:rPr lang="en-US" sz="2600" dirty="0">
                <a:solidFill>
                  <a:schemeClr val="tx1"/>
                </a:solidFill>
              </a:rPr>
              <a:t>Sie </a:t>
            </a:r>
            <a:r>
              <a:rPr lang="en-US" sz="2600" dirty="0" err="1">
                <a:solidFill>
                  <a:schemeClr val="tx1"/>
                </a:solidFill>
              </a:rPr>
              <a:t>profitieren</a:t>
            </a:r>
            <a:r>
              <a:rPr lang="en-US" sz="2600" dirty="0">
                <a:solidFill>
                  <a:schemeClr val="tx1"/>
                </a:solidFill>
              </a:rPr>
              <a:t> von </a:t>
            </a:r>
            <a:r>
              <a:rPr lang="en-US" sz="2600" dirty="0" err="1">
                <a:solidFill>
                  <a:schemeClr val="tx1"/>
                </a:solidFill>
              </a:rPr>
              <a:t>Vergünstigungen</a:t>
            </a:r>
            <a:r>
              <a:rPr lang="en-US" sz="2600" dirty="0">
                <a:solidFill>
                  <a:schemeClr val="tx1"/>
                </a:solidFill>
              </a:rPr>
              <a:t> der </a:t>
            </a:r>
            <a:r>
              <a:rPr lang="en-US" sz="2600" dirty="0" err="1">
                <a:solidFill>
                  <a:schemeClr val="tx1"/>
                </a:solidFill>
              </a:rPr>
              <a:t>Netzgebühren</a:t>
            </a:r>
            <a:r>
              <a:rPr lang="en-US" sz="2600" dirty="0">
                <a:solidFill>
                  <a:schemeClr val="tx1"/>
                </a:solidFill>
              </a:rPr>
              <a:t>, </a:t>
            </a:r>
            <a:r>
              <a:rPr lang="en-US" sz="2600" dirty="0" err="1">
                <a:solidFill>
                  <a:schemeClr val="tx1"/>
                </a:solidFill>
              </a:rPr>
              <a:t>Steuern</a:t>
            </a:r>
            <a:r>
              <a:rPr lang="en-US" sz="2600" dirty="0">
                <a:solidFill>
                  <a:schemeClr val="tx1"/>
                </a:solidFill>
              </a:rPr>
              <a:t> und </a:t>
            </a:r>
            <a:r>
              <a:rPr lang="en-US" sz="2600" dirty="0" err="1">
                <a:solidFill>
                  <a:schemeClr val="tx1"/>
                </a:solidFill>
              </a:rPr>
              <a:t>Abgaben</a:t>
            </a:r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Die Energiegemeinschaft </a:t>
            </a:r>
            <a:r>
              <a:rPr lang="en-US" sz="2600" dirty="0" err="1">
                <a:solidFill>
                  <a:schemeClr val="tx1"/>
                </a:solidFill>
              </a:rPr>
              <a:t>ist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eine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Bewegung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aus</a:t>
            </a:r>
            <a:r>
              <a:rPr lang="en-US" sz="2600" dirty="0">
                <a:solidFill>
                  <a:schemeClr val="tx1"/>
                </a:solidFill>
              </a:rPr>
              <a:t> der Region und für die Region</a:t>
            </a:r>
          </a:p>
          <a:p>
            <a:r>
              <a:rPr lang="de-DE" sz="2600" dirty="0">
                <a:solidFill>
                  <a:schemeClr val="tx1"/>
                </a:solidFill>
              </a:rPr>
              <a:t>Sie sind Teil einer Gemeinschaft und tragen aktiv zur Energiewende bei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D9C0CA-74C5-A444-EA56-DAFAA899C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C9D3B2C-D22C-4820-B2E0-FBB4796D90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Gerade Verbindung 8">
            <a:extLst>
              <a:ext uri="{FF2B5EF4-FFF2-40B4-BE49-F238E27FC236}">
                <a16:creationId xmlns:a16="http://schemas.microsoft.com/office/drawing/2014/main" id="{B2B58FB3-F6F4-1461-9FA9-5C1350E17D8D}"/>
              </a:ext>
            </a:extLst>
          </p:cNvPr>
          <p:cNvCxnSpPr>
            <a:cxnSpLocks/>
          </p:cNvCxnSpPr>
          <p:nvPr/>
        </p:nvCxnSpPr>
        <p:spPr>
          <a:xfrm>
            <a:off x="4619646" y="1538064"/>
            <a:ext cx="7001670" cy="0"/>
          </a:xfrm>
          <a:prstGeom prst="line">
            <a:avLst/>
          </a:prstGeom>
          <a:noFill/>
          <a:ln w="38100" cap="flat" cmpd="sng" algn="ctr">
            <a:solidFill>
              <a:srgbClr val="FFD500"/>
            </a:solidFill>
            <a:prstDash val="solid"/>
            <a:round/>
          </a:ln>
          <a:effectLst/>
        </p:spPr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62855797-C343-27FE-25E5-553286B86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000" y="361305"/>
            <a:ext cx="1169316" cy="795135"/>
          </a:xfrm>
          <a:prstGeom prst="rect">
            <a:avLst/>
          </a:prstGeom>
        </p:spPr>
      </p:pic>
      <p:pic>
        <p:nvPicPr>
          <p:cNvPr id="9" name="Bildplatzhalter 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0C663EB-BBFD-2D7E-9A32-0CB84D33AE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r="22793" b="-2"/>
          <a:stretch/>
        </p:blipFill>
        <p:spPr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683353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8DAFF-BF59-4F0E-02A2-3278EBBED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E7CA3-9306-8433-60CB-914A11421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E-Mail: E.GON lädt Sie zur Energiegemeinschaft ein!</a:t>
            </a:r>
            <a:endParaRPr lang="de-AT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6B3773B-9963-4860-4702-0F2E15B590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000" b="0" i="0" u="none" strike="noStrike" kern="1200" cap="none" spc="0" normalizeH="0" baseline="0" noProof="0">
              <a:ln>
                <a:noFill/>
              </a:ln>
              <a:solidFill>
                <a:srgbClr val="5B555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E58F813-ACF5-74D8-328A-470E91A00D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D1784-E02B-E643-84E8-36264187E28B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5B555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5B555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1556FF57-A946-88DC-9180-1EB8942C0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843" y="1346201"/>
            <a:ext cx="4824314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5593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120BC5-835F-D5F0-984E-9DC383B17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Info: Vereinbarungen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sz="3200" dirty="0"/>
              <a:t>mit der Energiegemeinschaft	</a:t>
            </a:r>
            <a:endParaRPr lang="de-AT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D22574-C03C-D94D-0E81-EB6140D2CE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C1FE9E-46D5-4996-DB9E-CC80150E01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8D1784-E02B-E643-84E8-36264187E28B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9C975D-6A83-05AF-680D-09398F111B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sz="1800" dirty="0"/>
              <a:t>Mitgliedervereinbarung</a:t>
            </a:r>
          </a:p>
          <a:p>
            <a:r>
              <a:rPr lang="de-DE" sz="1400" b="0" dirty="0">
                <a:solidFill>
                  <a:schemeClr val="accent6"/>
                </a:solidFill>
              </a:rPr>
              <a:t>Mit der Mitgliedervereinbarung wird jemand Teil des Vereins oder der Genossenschaft.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A9FE4C9-177C-E507-DE4E-E270580F5F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sz="1800" dirty="0"/>
              <a:t>Beziehendes-/Bereitstellendes Mitglied-Vereinbarung</a:t>
            </a:r>
          </a:p>
          <a:p>
            <a:r>
              <a:rPr lang="de-DE" sz="1400" b="0" dirty="0">
                <a:solidFill>
                  <a:schemeClr val="accent6"/>
                </a:solidFill>
              </a:rPr>
              <a:t>Diese</a:t>
            </a:r>
            <a:r>
              <a:rPr lang="de-DE" sz="1800" dirty="0"/>
              <a:t> </a:t>
            </a:r>
            <a:r>
              <a:rPr lang="de-DE" sz="1400" b="0" dirty="0">
                <a:solidFill>
                  <a:schemeClr val="accent6"/>
                </a:solidFill>
              </a:rPr>
              <a:t>Vereinbarung regelt, welche Zählpunkte der Mitglieder tatsächlich eingebracht werden sollen und zu welchen Konditionen.</a:t>
            </a:r>
            <a:endParaRPr lang="de-AT" sz="1400" b="0" dirty="0">
              <a:solidFill>
                <a:schemeClr val="accent6"/>
              </a:solidFill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8267552-6B5C-B5E0-F5E8-B1AD687104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800" dirty="0"/>
              <a:t>SEPA-Mandat</a:t>
            </a:r>
          </a:p>
          <a:p>
            <a:r>
              <a:rPr lang="de-DE" sz="1400" b="0" dirty="0">
                <a:solidFill>
                  <a:schemeClr val="accent6"/>
                </a:solidFill>
              </a:rPr>
              <a:t>Das SEPA-Mandat ermöglicht der EEG Zahlungen unkompliziert und mit geringem Risiko durchführen zu können.</a:t>
            </a:r>
            <a:r>
              <a:rPr lang="de-DE" sz="1800" dirty="0"/>
              <a:t>	</a:t>
            </a:r>
            <a:endParaRPr lang="de-AT" sz="18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B95EE58-6FFC-E628-77E5-C307ADC5D9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sz="1800" dirty="0"/>
              <a:t>Datenfreigabe im Smartmeterportal</a:t>
            </a:r>
          </a:p>
          <a:p>
            <a:r>
              <a:rPr lang="de-AT" sz="1400" b="0" dirty="0">
                <a:solidFill>
                  <a:schemeClr val="accent6"/>
                </a:solidFill>
              </a:rPr>
              <a:t>Ermöglicht die finale Datenfreigabe beim Netzbetreiber.</a:t>
            </a:r>
          </a:p>
        </p:txBody>
      </p:sp>
      <p:sp>
        <p:nvSpPr>
          <p:cNvPr id="9" name="Geschweifte Klammer links 8">
            <a:extLst>
              <a:ext uri="{FF2B5EF4-FFF2-40B4-BE49-F238E27FC236}">
                <a16:creationId xmlns:a16="http://schemas.microsoft.com/office/drawing/2014/main" id="{3A9460B7-95F5-8249-B94A-E64213F81273}"/>
              </a:ext>
            </a:extLst>
          </p:cNvPr>
          <p:cNvSpPr/>
          <p:nvPr/>
        </p:nvSpPr>
        <p:spPr>
          <a:xfrm rot="16200000">
            <a:off x="4571613" y="320901"/>
            <a:ext cx="329938" cy="7814042"/>
          </a:xfrm>
          <a:prstGeom prst="leftBrac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Geschweifte Klammer links 9">
            <a:extLst>
              <a:ext uri="{FF2B5EF4-FFF2-40B4-BE49-F238E27FC236}">
                <a16:creationId xmlns:a16="http://schemas.microsoft.com/office/drawing/2014/main" id="{ACC84CDE-7CBA-3E3B-CBA4-6C5F119595C3}"/>
              </a:ext>
            </a:extLst>
          </p:cNvPr>
          <p:cNvSpPr/>
          <p:nvPr/>
        </p:nvSpPr>
        <p:spPr>
          <a:xfrm rot="16200000">
            <a:off x="9889231" y="3149339"/>
            <a:ext cx="329938" cy="2157165"/>
          </a:xfrm>
          <a:prstGeom prst="leftBrac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5BDD4C7-63A5-A616-1483-7F0B2484D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7575" b="13636"/>
          <a:stretch/>
        </p:blipFill>
        <p:spPr>
          <a:xfrm>
            <a:off x="3785665" y="4552184"/>
            <a:ext cx="1911070" cy="16185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3526762-B52B-F977-8511-8809A173A5C6}"/>
              </a:ext>
            </a:extLst>
          </p:cNvPr>
          <p:cNvSpPr txBox="1"/>
          <p:nvPr/>
        </p:nvSpPr>
        <p:spPr>
          <a:xfrm>
            <a:off x="9021509" y="4552184"/>
            <a:ext cx="215716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Smartmeterportal </a:t>
            </a:r>
            <a:endParaRPr lang="de-AT" sz="2000" b="1" dirty="0"/>
          </a:p>
        </p:txBody>
      </p:sp>
    </p:spTree>
    <p:extLst>
      <p:ext uri="{BB962C8B-B14F-4D97-AF65-F5344CB8AC3E}">
        <p14:creationId xmlns:p14="http://schemas.microsoft.com/office/powerpoint/2010/main" val="324855984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76">
            <a:extLst>
              <a:ext uri="{FF2B5EF4-FFF2-40B4-BE49-F238E27FC236}">
                <a16:creationId xmlns:a16="http://schemas.microsoft.com/office/drawing/2014/main" id="{87E5499B-AC4D-4A4A-8703-C49F28272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2CEE08-2393-473B-943D-CA2A37B6E9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0785" y="691263"/>
            <a:ext cx="5645470" cy="2390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 err="1">
                <a:latin typeface="+mj-lt"/>
                <a:cs typeface="+mj-cs"/>
              </a:rPr>
              <a:t>Anmeldung</a:t>
            </a:r>
            <a:r>
              <a:rPr lang="en-US" sz="3600" dirty="0">
                <a:latin typeface="+mj-lt"/>
                <a:cs typeface="+mj-cs"/>
              </a:rPr>
              <a:t> - </a:t>
            </a:r>
            <a:r>
              <a:rPr lang="de-DE" sz="3600" b="1" dirty="0"/>
              <a:t>In einem Zug der Energiegemeinschaft beitreten</a:t>
            </a:r>
            <a:br>
              <a:rPr lang="de-AT" sz="3600" b="1" dirty="0"/>
            </a:br>
            <a:endParaRPr lang="en-US" sz="3600" dirty="0">
              <a:latin typeface="+mj-lt"/>
              <a:cs typeface="+mj-cs"/>
            </a:endParaRPr>
          </a:p>
        </p:txBody>
      </p:sp>
      <p:grpSp>
        <p:nvGrpSpPr>
          <p:cNvPr id="106" name="Group 78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80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Rechteck 43">
            <a:extLst>
              <a:ext uri="{FF2B5EF4-FFF2-40B4-BE49-F238E27FC236}">
                <a16:creationId xmlns:a16="http://schemas.microsoft.com/office/drawing/2014/main" id="{1D371A60-32BC-BCB3-EE8E-4380ED1B3CC8}"/>
              </a:ext>
            </a:extLst>
          </p:cNvPr>
          <p:cNvSpPr/>
          <p:nvPr/>
        </p:nvSpPr>
        <p:spPr>
          <a:xfrm>
            <a:off x="-1" y="4952325"/>
            <a:ext cx="12191999" cy="134041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8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5" y="269325"/>
            <a:ext cx="5346416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93CCAF-E434-4BD4-A762-ED751D647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4922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l" defTabSz="914400" rtl="0" eaLnBrk="1" latinLnBrk="0" hangingPunct="1">
              <a:lnSpc>
                <a:spcPts val="1280"/>
              </a:lnSpc>
              <a:tabLst>
                <a:tab pos="450000" algn="r"/>
              </a:tabLs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128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542F57A-F7B0-4943-9E5E-864955B35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28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F6806555-F65F-6F28-DCEC-33DA80EB9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84" t="38219" r="22567" b="38293"/>
          <a:stretch/>
        </p:blipFill>
        <p:spPr>
          <a:xfrm>
            <a:off x="873918" y="565265"/>
            <a:ext cx="5024284" cy="3164221"/>
          </a:xfrm>
          <a:prstGeom prst="rect">
            <a:avLst/>
          </a:prstGeom>
        </p:spPr>
      </p:pic>
      <p:pic>
        <p:nvPicPr>
          <p:cNvPr id="13" name="Grafik 12" descr="Ein Bild, das Kreis, Grafiken, Smiley, Clipart enthält.&#10;&#10;Automatisch generierte Beschreibung">
            <a:extLst>
              <a:ext uri="{FF2B5EF4-FFF2-40B4-BE49-F238E27FC236}">
                <a16:creationId xmlns:a16="http://schemas.microsoft.com/office/drawing/2014/main" id="{C499DFB9-1449-528C-C42F-EA3F8CE641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32" b="30257"/>
          <a:stretch/>
        </p:blipFill>
        <p:spPr>
          <a:xfrm>
            <a:off x="1418395" y="3778279"/>
            <a:ext cx="3886875" cy="236367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756653F-B3E4-BB08-30D0-262C5462D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785" y="455568"/>
            <a:ext cx="1306658" cy="471389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D9B676-1523-005D-B1C6-807D0F42396E}"/>
              </a:ext>
            </a:extLst>
          </p:cNvPr>
          <p:cNvSpPr txBox="1">
            <a:spLocks/>
          </p:cNvSpPr>
          <p:nvPr/>
        </p:nvSpPr>
        <p:spPr>
          <a:xfrm>
            <a:off x="6290784" y="2812105"/>
            <a:ext cx="5760000" cy="442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SzPct val="8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800" b="0" i="0" kern="1200">
                <a:solidFill>
                  <a:srgbClr val="5B555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SzPct val="80000"/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1400" b="0" i="0" kern="1200">
                <a:solidFill>
                  <a:srgbClr val="5B555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SzPct val="80000"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defRPr sz="1400" b="0" i="0" kern="1200">
                <a:solidFill>
                  <a:srgbClr val="5B555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000" b="0" i="0" kern="1200">
                <a:solidFill>
                  <a:srgbClr val="5B555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000" b="0" i="0" kern="1200">
                <a:solidFill>
                  <a:srgbClr val="5B555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000" dirty="0">
                <a:solidFill>
                  <a:srgbClr val="002060"/>
                </a:solidFill>
                <a:latin typeface="alwyn-new-web"/>
                <a:cs typeface="Arial" charset="0"/>
              </a:rPr>
              <a:t>Mitgliedervereinbarung, Bezugs- und Einspeisevereinbarung, SEPA-Mandat</a:t>
            </a:r>
          </a:p>
          <a:p>
            <a:pPr marL="349200" lvl="2" indent="-216000">
              <a:spcBef>
                <a:spcPts val="1200"/>
              </a:spcBef>
              <a:spcAft>
                <a:spcPts val="800"/>
              </a:spcAft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de-AT" sz="2000" dirty="0">
                <a:solidFill>
                  <a:srgbClr val="002060"/>
                </a:solidFill>
                <a:latin typeface="alwyn-new-web"/>
                <a:cs typeface="Arial" charset="0"/>
              </a:rPr>
              <a:t>Digitale Unterschrift oder Upload</a:t>
            </a:r>
          </a:p>
          <a:p>
            <a:pPr marL="349200" lvl="2" indent="-216000">
              <a:spcBef>
                <a:spcPts val="1200"/>
              </a:spcBef>
              <a:spcAft>
                <a:spcPts val="800"/>
              </a:spcAft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de-AT" sz="2000" dirty="0">
                <a:solidFill>
                  <a:srgbClr val="002060"/>
                </a:solidFill>
                <a:latin typeface="alwyn-new-web"/>
                <a:cs typeface="Arial" charset="0"/>
              </a:rPr>
              <a:t>Dokumentenübersicht</a:t>
            </a:r>
          </a:p>
          <a:p>
            <a:pPr marL="349200" lvl="2" indent="-216000">
              <a:spcBef>
                <a:spcPts val="1200"/>
              </a:spcBef>
              <a:spcAft>
                <a:spcPts val="800"/>
              </a:spcAft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de-AT" sz="2000" dirty="0">
                <a:solidFill>
                  <a:srgbClr val="002060"/>
                </a:solidFill>
                <a:latin typeface="alwyn-new-web"/>
                <a:cs typeface="Arial" charset="0"/>
              </a:rPr>
              <a:t>Rechnungsübersicht</a:t>
            </a:r>
          </a:p>
          <a:p>
            <a:r>
              <a:rPr lang="de-AT" sz="2000" dirty="0">
                <a:solidFill>
                  <a:srgbClr val="002060"/>
                </a:solidFill>
                <a:latin typeface="alwyn-new-web"/>
                <a:cs typeface="Arial" charset="0"/>
              </a:rPr>
              <a:t>Verwaltung der EEG</a:t>
            </a:r>
          </a:p>
        </p:txBody>
      </p:sp>
    </p:spTree>
    <p:extLst>
      <p:ext uri="{BB962C8B-B14F-4D97-AF65-F5344CB8AC3E}">
        <p14:creationId xmlns:p14="http://schemas.microsoft.com/office/powerpoint/2010/main" val="325241697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69501-9C0B-C07C-3242-44D66553A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F499AAA-6E7B-D816-1835-92A8A21AAF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Ihr 3. Schritt zur Teilnahme – </a:t>
            </a:r>
          </a:p>
          <a:p>
            <a:r>
              <a:rPr lang="de-DE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Wie bekomme ich jetzt Strom aus der Energiegemeinschaft?</a:t>
            </a:r>
            <a:endParaRPr lang="de-AT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255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06" y="2890696"/>
            <a:ext cx="6175385" cy="374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00349" y="647205"/>
            <a:ext cx="9147811" cy="752520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DE" dirty="0"/>
              <a:t>Dein Smart Meter Portal – alle Stromdaten auf einen Blick</a:t>
            </a:r>
            <a:br>
              <a:rPr lang="de-AT" b="1" dirty="0"/>
            </a:br>
            <a:endParaRPr lang="de-AT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873827" y="6327774"/>
            <a:ext cx="10512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D3B2C-D22C-4820-B2E0-FBB4796D90A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996106" y="1768364"/>
            <a:ext cx="7488382" cy="4376847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9625" indent="-352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D500"/>
              </a:buClr>
              <a:buSzPct val="80000"/>
              <a:buFont typeface="Wingdings 3" panose="05040102010807070707" pitchFamily="18" charset="2"/>
              <a:buChar char="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249363" indent="-3349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06C"/>
              </a:buClr>
              <a:buSzPct val="70000"/>
              <a:buFont typeface="Wingdings 3" panose="05040102010807070707" pitchFamily="18" charset="2"/>
              <a:buChar char="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marR="0" lvl="0" indent="-358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E-Mail: Datenfreigabe erforderlich</a:t>
            </a:r>
          </a:p>
          <a:p>
            <a:pPr marL="358775" marR="0" lvl="0" indent="-358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 Smart-Meter Portal – Netz NÖ 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https://smartmeter.netz-noe.at/#/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830C579A-48FF-9F47-9A26-94276BA7D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00" y="2883576"/>
            <a:ext cx="6144245" cy="39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Grafiken, Grafikdesign enthält.&#10;&#10;Automatisch generierte Beschreibung">
            <a:extLst>
              <a:ext uri="{FF2B5EF4-FFF2-40B4-BE49-F238E27FC236}">
                <a16:creationId xmlns:a16="http://schemas.microsoft.com/office/drawing/2014/main" id="{4ED58002-DD4A-0190-B02A-33B944753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992595" y="1948701"/>
            <a:ext cx="437024" cy="4724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7F4AAD4-A7A7-7824-0A99-483570EAA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1704" y="1436116"/>
            <a:ext cx="4351997" cy="517250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0C4CC9B-DDA5-E4A0-A436-79A169FDFD44}"/>
              </a:ext>
            </a:extLst>
          </p:cNvPr>
          <p:cNvSpPr/>
          <p:nvPr/>
        </p:nvSpPr>
        <p:spPr bwMode="auto">
          <a:xfrm>
            <a:off x="8579242" y="4982968"/>
            <a:ext cx="2243272" cy="513184"/>
          </a:xfrm>
          <a:prstGeom prst="rect">
            <a:avLst/>
          </a:prstGeom>
          <a:solidFill>
            <a:srgbClr val="FFFF00">
              <a:alpha val="22000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19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38200" y="605423"/>
            <a:ext cx="10197974" cy="538610"/>
          </a:xfrm>
        </p:spPr>
        <p:txBody>
          <a:bodyPr/>
          <a:lstStyle/>
          <a:p>
            <a:r>
              <a:rPr lang="de-AT" sz="2800" dirty="0"/>
              <a:t>Ihr Ablauf zur Teilnahme an der Energiegemeinschaft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10403570" y="6431766"/>
            <a:ext cx="950229" cy="365125"/>
          </a:xfrm>
        </p:spPr>
        <p:txBody>
          <a:bodyPr/>
          <a:lstStyle/>
          <a:p>
            <a:pPr marL="0" marR="0" lvl="0" indent="0" algn="r" defTabSz="872436" rtl="0" eaLnBrk="1" fontAlgn="auto" latinLnBrk="0" hangingPunct="1">
              <a:lnSpc>
                <a:spcPts val="1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92800" algn="r"/>
              </a:tabLst>
              <a:defRPr/>
            </a:pPr>
            <a:fld id="{5C0FB5E2-39C6-4AF0-8027-D8750464A236}" type="slidenum">
              <a:rPr kumimoji="0" lang="de-A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wyn-new-web"/>
                <a:ea typeface="+mn-ea"/>
                <a:cs typeface="Calibri Light" panose="020F0302020204030204" pitchFamily="34" charset="0"/>
              </a:rPr>
              <a:pPr marL="0" marR="0" lvl="0" indent="0" algn="r" defTabSz="872436" rtl="0" eaLnBrk="1" fontAlgn="auto" latinLnBrk="0" hangingPunct="1">
                <a:lnSpc>
                  <a:spcPts val="12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192800" algn="r"/>
                </a:tabLst>
                <a:defRPr/>
              </a:pPr>
              <a:t>35</a:t>
            </a:fld>
            <a:endParaRPr kumimoji="0" lang="de-AT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wyn-new-web"/>
              <a:ea typeface="+mn-ea"/>
              <a:cs typeface="Calibri Light" panose="020F0302020204030204" pitchFamily="34" charset="0"/>
            </a:endParaRPr>
          </a:p>
        </p:txBody>
      </p:sp>
      <p:cxnSp>
        <p:nvCxnSpPr>
          <p:cNvPr id="6" name="Gerade Verbindung 4"/>
          <p:cNvCxnSpPr>
            <a:cxnSpLocks/>
          </p:cNvCxnSpPr>
          <p:nvPr/>
        </p:nvCxnSpPr>
        <p:spPr bwMode="auto">
          <a:xfrm flipV="1">
            <a:off x="838200" y="4171120"/>
            <a:ext cx="10515599" cy="74097"/>
          </a:xfrm>
          <a:prstGeom prst="line">
            <a:avLst/>
          </a:prstGeom>
          <a:ln w="25400">
            <a:solidFill>
              <a:schemeClr val="accent2"/>
            </a:solidFill>
            <a:headEnd type="oval" w="lg" len="lg"/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Textfeld 64"/>
          <p:cNvSpPr txBox="1">
            <a:spLocks noChangeArrowheads="1"/>
          </p:cNvSpPr>
          <p:nvPr/>
        </p:nvSpPr>
        <p:spPr bwMode="auto">
          <a:xfrm>
            <a:off x="9990126" y="4399089"/>
            <a:ext cx="1680263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eaLnBrk="1" hangingPunct="1">
              <a:defRPr sz="1600" b="1">
                <a:solidFill>
                  <a:schemeClr val="accent1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Teilnahme an EEG GANS Gänserndorf</a:t>
            </a:r>
            <a:endParaRPr kumimoji="0" lang="de-AT" sz="1400" b="1" i="0" u="none" strike="noStrike" kern="1200" cap="none" spc="0" normalizeH="0" baseline="0" noProof="0" dirty="0">
              <a:ln>
                <a:noFill/>
              </a:ln>
              <a:solidFill>
                <a:srgbClr val="00599A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23" name="Textfeld 60"/>
          <p:cNvSpPr txBox="1">
            <a:spLocks noChangeArrowheads="1"/>
          </p:cNvSpPr>
          <p:nvPr/>
        </p:nvSpPr>
        <p:spPr bwMode="auto">
          <a:xfrm>
            <a:off x="543581" y="4485517"/>
            <a:ext cx="1213935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eaLnBrk="1" hangingPunct="1">
              <a:lnSpc>
                <a:spcPts val="2100"/>
              </a:lnSpc>
              <a:defRPr sz="1600" b="1">
                <a:solidFill>
                  <a:srgbClr val="FF00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Projekt Start</a:t>
            </a:r>
          </a:p>
        </p:txBody>
      </p:sp>
      <p:sp>
        <p:nvSpPr>
          <p:cNvPr id="50" name="Pfeil nach rechts 49"/>
          <p:cNvSpPr/>
          <p:nvPr/>
        </p:nvSpPr>
        <p:spPr>
          <a:xfrm>
            <a:off x="2832421" y="3485262"/>
            <a:ext cx="1700693" cy="609997"/>
          </a:xfrm>
          <a:prstGeom prst="rightArrow">
            <a:avLst>
              <a:gd name="adj1" fmla="val 50000"/>
              <a:gd name="adj2" fmla="val 34743"/>
            </a:avLst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1. Datenerfassung</a:t>
            </a:r>
            <a:endParaRPr kumimoji="0" lang="de-AT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34" name="Textfeld 62"/>
          <p:cNvSpPr txBox="1">
            <a:spLocks noChangeArrowheads="1"/>
          </p:cNvSpPr>
          <p:nvPr/>
        </p:nvSpPr>
        <p:spPr bwMode="auto">
          <a:xfrm>
            <a:off x="483919" y="2390872"/>
            <a:ext cx="3611426" cy="105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eaLnBrk="1" hangingPunct="1">
              <a:defRPr sz="1600" b="1">
                <a:solidFill>
                  <a:schemeClr val="accent1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Interessensbekundung im Webportal 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Arial" charset="0"/>
              </a:rPr>
              <a:t>https://energiegemeinschaften.ezn.at/eeg-gans-gaenserndorf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lwyn-new-web"/>
              <a:ea typeface="+mn-ea"/>
              <a:cs typeface="Arial" charset="0"/>
            </a:endParaRPr>
          </a:p>
        </p:txBody>
      </p:sp>
      <p:cxnSp>
        <p:nvCxnSpPr>
          <p:cNvPr id="38" name="Gerade Verbindung 28"/>
          <p:cNvCxnSpPr/>
          <p:nvPr/>
        </p:nvCxnSpPr>
        <p:spPr bwMode="auto">
          <a:xfrm flipV="1">
            <a:off x="8317556" y="4208168"/>
            <a:ext cx="0" cy="652054"/>
          </a:xfrm>
          <a:prstGeom prst="line">
            <a:avLst/>
          </a:prstGeom>
          <a:ln w="25400">
            <a:solidFill>
              <a:schemeClr val="accent2"/>
            </a:solidFill>
            <a:headEnd type="oval"/>
            <a:tailEnd type="oval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Gerade Verbindung 7"/>
          <p:cNvCxnSpPr>
            <a:cxnSpLocks/>
          </p:cNvCxnSpPr>
          <p:nvPr/>
        </p:nvCxnSpPr>
        <p:spPr bwMode="auto">
          <a:xfrm>
            <a:off x="2305889" y="3353807"/>
            <a:ext cx="0" cy="847698"/>
          </a:xfrm>
          <a:prstGeom prst="line">
            <a:avLst/>
          </a:prstGeom>
          <a:ln w="25400">
            <a:solidFill>
              <a:schemeClr val="accent2"/>
            </a:solidFill>
            <a:headEnd type="oval"/>
            <a:tailEnd type="oval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Textfeld 62">
            <a:extLst>
              <a:ext uri="{FF2B5EF4-FFF2-40B4-BE49-F238E27FC236}">
                <a16:creationId xmlns:a16="http://schemas.microsoft.com/office/drawing/2014/main" id="{50076F1D-1009-A252-2203-4A6D14894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375" y="2324946"/>
            <a:ext cx="2065569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eaLnBrk="1" hangingPunct="1">
              <a:defRPr sz="1600" b="1">
                <a:solidFill>
                  <a:schemeClr val="accent1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*E-Mail: 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1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Anleitung Smart Meter Portal</a:t>
            </a:r>
          </a:p>
        </p:txBody>
      </p:sp>
      <p:cxnSp>
        <p:nvCxnSpPr>
          <p:cNvPr id="7" name="Gerade Verbindung 7">
            <a:extLst>
              <a:ext uri="{FF2B5EF4-FFF2-40B4-BE49-F238E27FC236}">
                <a16:creationId xmlns:a16="http://schemas.microsoft.com/office/drawing/2014/main" id="{8D27921B-EEBB-3715-0D0B-7C0A5872C6C2}"/>
              </a:ext>
            </a:extLst>
          </p:cNvPr>
          <p:cNvCxnSpPr>
            <a:cxnSpLocks/>
          </p:cNvCxnSpPr>
          <p:nvPr/>
        </p:nvCxnSpPr>
        <p:spPr bwMode="auto">
          <a:xfrm>
            <a:off x="10688203" y="3673846"/>
            <a:ext cx="0" cy="497274"/>
          </a:xfrm>
          <a:prstGeom prst="line">
            <a:avLst/>
          </a:prstGeom>
          <a:ln w="25400">
            <a:solidFill>
              <a:schemeClr val="accent2"/>
            </a:solidFill>
            <a:headEnd type="oval"/>
            <a:tailEnd type="oval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Gerade Verbindung 8">
            <a:extLst>
              <a:ext uri="{FF2B5EF4-FFF2-40B4-BE49-F238E27FC236}">
                <a16:creationId xmlns:a16="http://schemas.microsoft.com/office/drawing/2014/main" id="{450208F1-8A12-C18D-A89D-5612BAADB646}"/>
              </a:ext>
            </a:extLst>
          </p:cNvPr>
          <p:cNvCxnSpPr>
            <a:cxnSpLocks/>
          </p:cNvCxnSpPr>
          <p:nvPr/>
        </p:nvCxnSpPr>
        <p:spPr bwMode="auto">
          <a:xfrm>
            <a:off x="5320960" y="3271264"/>
            <a:ext cx="0" cy="930241"/>
          </a:xfrm>
          <a:prstGeom prst="line">
            <a:avLst/>
          </a:prstGeom>
          <a:ln w="25400">
            <a:solidFill>
              <a:schemeClr val="accent2"/>
            </a:solidFill>
            <a:headEnd type="oval"/>
            <a:tailEnd type="oval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feld 62">
            <a:extLst>
              <a:ext uri="{FF2B5EF4-FFF2-40B4-BE49-F238E27FC236}">
                <a16:creationId xmlns:a16="http://schemas.microsoft.com/office/drawing/2014/main" id="{972D609E-0755-49BB-D11B-FB44435AD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507" y="1573019"/>
            <a:ext cx="2412906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eaLnBrk="1" hangingPunct="1">
              <a:defRPr sz="1600" b="1">
                <a:solidFill>
                  <a:schemeClr val="accent1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*E-Mail: </a:t>
            </a:r>
            <a:r>
              <a:rPr kumimoji="0" lang="de-AT" sz="1800" b="0" i="1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Beitritt zum Verein EEG GANS Gänserndorf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, </a:t>
            </a:r>
            <a:b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</a:b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Bezugs- und Einspeisevereinbarung, 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SEPA-Mandat</a:t>
            </a:r>
            <a:endParaRPr kumimoji="0" lang="de-AT" sz="14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lwyn-new-web"/>
              <a:ea typeface="+mn-ea"/>
              <a:cs typeface="Arial" charset="0"/>
            </a:endParaRPr>
          </a:p>
        </p:txBody>
      </p:sp>
      <p:sp>
        <p:nvSpPr>
          <p:cNvPr id="27" name="Pfeil nach rechts 49">
            <a:extLst>
              <a:ext uri="{FF2B5EF4-FFF2-40B4-BE49-F238E27FC236}">
                <a16:creationId xmlns:a16="http://schemas.microsoft.com/office/drawing/2014/main" id="{7A1395A8-87B0-1B2D-3A43-F4D5F6D20A71}"/>
              </a:ext>
            </a:extLst>
          </p:cNvPr>
          <p:cNvSpPr/>
          <p:nvPr/>
        </p:nvSpPr>
        <p:spPr>
          <a:xfrm>
            <a:off x="6204282" y="3476913"/>
            <a:ext cx="1700693" cy="609997"/>
          </a:xfrm>
          <a:prstGeom prst="rightArrow">
            <a:avLst>
              <a:gd name="adj1" fmla="val 50000"/>
              <a:gd name="adj2" fmla="val 34743"/>
            </a:avLst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2. Unterzeichnung</a:t>
            </a:r>
            <a:endParaRPr kumimoji="0" lang="de-AT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442151-A524-7D63-93D8-C69276C49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7575" b="13636"/>
          <a:stretch/>
        </p:blipFill>
        <p:spPr>
          <a:xfrm>
            <a:off x="4614615" y="4403394"/>
            <a:ext cx="1556559" cy="13182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1CFA373-B39F-D7C6-9C1C-5792E73FF2DF}"/>
              </a:ext>
            </a:extLst>
          </p:cNvPr>
          <p:cNvSpPr txBox="1"/>
          <p:nvPr/>
        </p:nvSpPr>
        <p:spPr>
          <a:xfrm>
            <a:off x="8597346" y="1607504"/>
            <a:ext cx="2090858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Smartmeterportal – Netz NÖ </a:t>
            </a:r>
            <a:endParaRPr kumimoji="0" lang="de-AT" sz="1600" b="1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feil nach rechts 49">
            <a:extLst>
              <a:ext uri="{FF2B5EF4-FFF2-40B4-BE49-F238E27FC236}">
                <a16:creationId xmlns:a16="http://schemas.microsoft.com/office/drawing/2014/main" id="{45D0A607-C209-FF40-A23A-062BFAF45556}"/>
              </a:ext>
            </a:extLst>
          </p:cNvPr>
          <p:cNvSpPr/>
          <p:nvPr/>
        </p:nvSpPr>
        <p:spPr>
          <a:xfrm>
            <a:off x="8913296" y="3469875"/>
            <a:ext cx="1515944" cy="609997"/>
          </a:xfrm>
          <a:prstGeom prst="rightArrow">
            <a:avLst>
              <a:gd name="adj1" fmla="val 50000"/>
              <a:gd name="adj2" fmla="val 34743"/>
            </a:avLst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3. Datenfreigabe</a:t>
            </a:r>
            <a:endParaRPr kumimoji="0" lang="de-AT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14" name="Textfeld 62">
            <a:extLst>
              <a:ext uri="{FF2B5EF4-FFF2-40B4-BE49-F238E27FC236}">
                <a16:creationId xmlns:a16="http://schemas.microsoft.com/office/drawing/2014/main" id="{64A9FFC6-95FB-7551-064B-6AAEF8CA2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1103" y="5019393"/>
            <a:ext cx="2412906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eaLnBrk="1" hangingPunct="1">
              <a:defRPr sz="1600" b="1">
                <a:solidFill>
                  <a:schemeClr val="accent1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Anmeldung der Zählpunkte durch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die EZN</a:t>
            </a:r>
            <a:endParaRPr kumimoji="0" lang="de-AT" sz="14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lwyn-new-web"/>
              <a:ea typeface="+mn-ea"/>
              <a:cs typeface="Arial" charset="0"/>
            </a:endParaRP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342AA74C-627C-E58F-BF74-493A48572735}"/>
              </a:ext>
            </a:extLst>
          </p:cNvPr>
          <p:cNvCxnSpPr>
            <a:cxnSpLocks/>
          </p:cNvCxnSpPr>
          <p:nvPr/>
        </p:nvCxnSpPr>
        <p:spPr bwMode="auto">
          <a:xfrm>
            <a:off x="8597346" y="3271839"/>
            <a:ext cx="0" cy="930241"/>
          </a:xfrm>
          <a:prstGeom prst="line">
            <a:avLst/>
          </a:prstGeom>
          <a:ln w="25400">
            <a:solidFill>
              <a:schemeClr val="accent2"/>
            </a:solidFill>
            <a:headEnd type="oval"/>
            <a:tailEnd type="oval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Grafik 10" descr="Ein Bild, das Clipart, Grafiken, Cartoon, Darstellung enthält.&#10;&#10;Automatisch generierte Beschreibung">
            <a:extLst>
              <a:ext uri="{FF2B5EF4-FFF2-40B4-BE49-F238E27FC236}">
                <a16:creationId xmlns:a16="http://schemas.microsoft.com/office/drawing/2014/main" id="{62C4D846-D0A4-6F5B-B4CE-A41B86A0B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565" y="2284016"/>
            <a:ext cx="1489273" cy="111154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1EFE07B-5877-072C-4A9A-636E9A5BF081}"/>
              </a:ext>
            </a:extLst>
          </p:cNvPr>
          <p:cNvSpPr txBox="1"/>
          <p:nvPr/>
        </p:nvSpPr>
        <p:spPr>
          <a:xfrm>
            <a:off x="257176" y="6252577"/>
            <a:ext cx="8420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*Hinweis: diese E-Mails werden an die angegebene E-Mail-Adresse versandt, sobald dieser Schritt möglich ist.      Dies kann etwas Zeit in Anspruch nehmen. </a:t>
            </a:r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72209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888AD6FA-15BB-55C1-8FF6-5925CA1F57A2}"/>
              </a:ext>
            </a:extLst>
          </p:cNvPr>
          <p:cNvSpPr txBox="1"/>
          <p:nvPr/>
        </p:nvSpPr>
        <p:spPr>
          <a:xfrm>
            <a:off x="650240" y="438412"/>
            <a:ext cx="9379309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400" b="1" i="0" u="none" strike="noStrike" kern="1200" cap="none" spc="-10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energiegemeinschaften.ezn.at/</a:t>
            </a:r>
            <a:r>
              <a:rPr lang="de-AT" sz="3400" b="1" spc="-100" dirty="0" err="1">
                <a:solidFill>
                  <a:srgbClr val="00599A"/>
                </a:solidFill>
                <a:latin typeface="Calibri" panose="020F0502020204030204"/>
              </a:rPr>
              <a:t>eeg</a:t>
            </a:r>
            <a:r>
              <a:rPr lang="de-AT" sz="3400" b="1" spc="-100" dirty="0">
                <a:solidFill>
                  <a:srgbClr val="00599A"/>
                </a:solidFill>
                <a:latin typeface="Calibri" panose="020F0502020204030204"/>
              </a:rPr>
              <a:t>-gans-</a:t>
            </a:r>
            <a:r>
              <a:rPr lang="de-AT" sz="3400" b="1" spc="-100" dirty="0" err="1">
                <a:solidFill>
                  <a:srgbClr val="00599A"/>
                </a:solidFill>
                <a:latin typeface="Calibri" panose="020F0502020204030204"/>
              </a:rPr>
              <a:t>gaenserndorf</a:t>
            </a:r>
            <a:endParaRPr kumimoji="0" lang="de-AT" sz="3400" b="1" i="0" u="none" strike="noStrike" kern="1200" cap="none" spc="-100" normalizeH="0" baseline="0" noProof="0" dirty="0">
              <a:ln>
                <a:noFill/>
              </a:ln>
              <a:solidFill>
                <a:srgbClr val="00599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DAFD1FC-A58A-4933-9DAC-3F661D224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8" r="12790" b="9046"/>
          <a:stretch/>
        </p:blipFill>
        <p:spPr>
          <a:xfrm>
            <a:off x="871218" y="1591082"/>
            <a:ext cx="6967313" cy="409126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0176416-2899-4C29-BD19-262CFA6AC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8" t="11814" r="15650" b="26400"/>
          <a:stretch/>
        </p:blipFill>
        <p:spPr>
          <a:xfrm>
            <a:off x="2978737" y="5906702"/>
            <a:ext cx="3093396" cy="591074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DFBC043-13B6-E093-1536-09798ED285FB}"/>
              </a:ext>
            </a:extLst>
          </p:cNvPr>
          <p:cNvSpPr/>
          <p:nvPr/>
        </p:nvSpPr>
        <p:spPr>
          <a:xfrm>
            <a:off x="2649010" y="5711702"/>
            <a:ext cx="3752850" cy="98107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srgbClr val="FFD5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3C253BF-7CC7-4E41-8417-739BB1169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20" y="1591082"/>
            <a:ext cx="35147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006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B56B9D-3A41-A348-B087-B1A935AC02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164" y="4723724"/>
            <a:ext cx="5834743" cy="1648410"/>
          </a:xfrm>
        </p:spPr>
        <p:txBody>
          <a:bodyPr lIns="0" tIns="0" rIns="0" bIns="0" anchor="t"/>
          <a:lstStyle/>
          <a:p>
            <a:r>
              <a:rPr lang="de-AT" sz="1800" dirty="0">
                <a:latin typeface="+mj-lt"/>
                <a:ea typeface="+mj-ea"/>
                <a:cs typeface="+mj-cs"/>
              </a:rPr>
              <a:t>Energie </a:t>
            </a:r>
            <a:r>
              <a:rPr lang="de-AT" sz="18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Zukunft</a:t>
            </a:r>
            <a:r>
              <a:rPr lang="de-AT" sz="1800" dirty="0">
                <a:latin typeface="+mj-lt"/>
                <a:ea typeface="+mj-ea"/>
                <a:cs typeface="+mj-cs"/>
              </a:rPr>
              <a:t> Niederösterreich</a:t>
            </a:r>
          </a:p>
          <a:p>
            <a:r>
              <a:rPr lang="de-AT" sz="1400" b="0" dirty="0">
                <a:latin typeface="+mj-lt"/>
                <a:ea typeface="+mj-ea"/>
                <a:cs typeface="+mj-cs"/>
              </a:rPr>
              <a:t>Hauptstraße 13</a:t>
            </a:r>
          </a:p>
          <a:p>
            <a:r>
              <a:rPr lang="de-AT" sz="1400" b="0" dirty="0">
                <a:latin typeface="+mj-lt"/>
                <a:ea typeface="+mj-ea"/>
                <a:cs typeface="+mj-cs"/>
              </a:rPr>
              <a:t>2532 Heiligenkreuz</a:t>
            </a:r>
          </a:p>
          <a:p>
            <a:r>
              <a:rPr lang="de-AT" sz="1400" b="0" dirty="0">
                <a:solidFill>
                  <a:srgbClr val="FFFFFF"/>
                </a:solidFill>
                <a:latin typeface="+mj-lt"/>
                <a:ea typeface="+mj-ea"/>
                <a:cs typeface="Calibri"/>
              </a:rPr>
              <a:t>www.ezn.at </a:t>
            </a:r>
          </a:p>
          <a:p>
            <a:r>
              <a:rPr lang="de-AT" sz="1400" b="0" dirty="0">
                <a:solidFill>
                  <a:srgbClr val="FFFFFF"/>
                </a:solidFill>
                <a:latin typeface="+mj-lt"/>
                <a:ea typeface="+mj-ea"/>
                <a:cs typeface="Calibri"/>
              </a:rPr>
              <a:t>office@ezn.at</a:t>
            </a:r>
            <a:endParaRPr lang="de-AT" sz="1400" b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endParaRPr lang="de-AT" dirty="0">
              <a:solidFill>
                <a:srgbClr val="FFFFFF"/>
              </a:solidFill>
              <a:ea typeface="+mj-ea"/>
            </a:endParaRPr>
          </a:p>
          <a:p>
            <a:endParaRPr lang="de-AT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C13AF92-C401-4B1D-B548-02A5EE5D8BFD}"/>
              </a:ext>
            </a:extLst>
          </p:cNvPr>
          <p:cNvSpPr txBox="1"/>
          <p:nvPr/>
        </p:nvSpPr>
        <p:spPr>
          <a:xfrm>
            <a:off x="3866229" y="1769043"/>
            <a:ext cx="6740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3600" i="1" dirty="0">
                <a:solidFill>
                  <a:srgbClr val="00599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Gemeinsam sind wir Teil der Energiewende in einer energiereichen Zukunft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A483DE-D035-835E-0433-5D57C8380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40" y="1310071"/>
            <a:ext cx="3052426" cy="220694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FD91F4A-2BF2-2678-2BCA-C62C5D93C479}"/>
              </a:ext>
            </a:extLst>
          </p:cNvPr>
          <p:cNvSpPr txBox="1"/>
          <p:nvPr/>
        </p:nvSpPr>
        <p:spPr>
          <a:xfrm>
            <a:off x="2226640" y="431497"/>
            <a:ext cx="648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b="1" dirty="0">
                <a:solidFill>
                  <a:srgbClr val="00599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Abschluss, Fragen und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de-DE" sz="3200" b="1" dirty="0">
                <a:solidFill>
                  <a:srgbClr val="00599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Antworten</a:t>
            </a:r>
            <a:endParaRPr lang="de-AT" sz="3200" b="1" dirty="0">
              <a:solidFill>
                <a:srgbClr val="00599A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4406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reis, Screenshot, Grafiken, Cartoon enthält.&#10;&#10;Automatisch generierte Beschreibung">
            <a:extLst>
              <a:ext uri="{FF2B5EF4-FFF2-40B4-BE49-F238E27FC236}">
                <a16:creationId xmlns:a16="http://schemas.microsoft.com/office/drawing/2014/main" id="{C1782E34-D87F-2AC9-3CFD-366F551D6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47" y="1052228"/>
            <a:ext cx="5027526" cy="5027526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1005774" y="1833947"/>
            <a:ext cx="9946574" cy="4495415"/>
          </a:xfrm>
          <a:prstGeom prst="rect">
            <a:avLst/>
          </a:prstGeom>
        </p:spPr>
        <p:txBody>
          <a:bodyPr vert="horz" lIns="90000" tIns="45720" rIns="91440" bIns="45720" rtlCol="0">
            <a:normAutofit lnSpcReduction="10000"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99A"/>
              </a:buClr>
              <a:buSzPct val="90000"/>
              <a:buFont typeface="Wingdings 3" panose="05040102010807070707" pitchFamily="18" charset="2"/>
              <a:buChar char="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9625" indent="-352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D500"/>
              </a:buClr>
              <a:buSzPct val="80000"/>
              <a:buFont typeface="Wingdings 3" panose="05040102010807070707" pitchFamily="18" charset="2"/>
              <a:buChar char="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249363" indent="-3349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06C"/>
              </a:buClr>
              <a:buSzPct val="70000"/>
              <a:buFont typeface="Wingdings 3" panose="05040102010807070707" pitchFamily="18" charset="2"/>
              <a:buChar char="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EEG – Erneuerbare Energiegemeinschaft</a:t>
            </a:r>
          </a:p>
          <a:p>
            <a:r>
              <a:rPr lang="de-DE" dirty="0"/>
              <a:t>EZN – Energie Zukunft Niederösterreich</a:t>
            </a:r>
          </a:p>
          <a:p>
            <a:r>
              <a:rPr lang="de-DE" dirty="0"/>
              <a:t>E.GON = Energie Gemeinschaft Online </a:t>
            </a:r>
            <a:br>
              <a:rPr lang="de-DE" dirty="0"/>
            </a:br>
            <a:r>
              <a:rPr lang="de-DE" dirty="0"/>
              <a:t>	     = Verwaltungstool</a:t>
            </a:r>
          </a:p>
          <a:p>
            <a:r>
              <a:rPr lang="de-DE" dirty="0"/>
              <a:t>Produzent – </a:t>
            </a:r>
            <a:r>
              <a:rPr lang="de-DE" b="1" dirty="0">
                <a:solidFill>
                  <a:schemeClr val="accent1"/>
                </a:solidFill>
              </a:rPr>
              <a:t>Einspeiser</a:t>
            </a:r>
            <a:endParaRPr lang="de-AT" dirty="0"/>
          </a:p>
          <a:p>
            <a:r>
              <a:rPr lang="de-AT" dirty="0"/>
              <a:t>Konsument </a:t>
            </a:r>
            <a:r>
              <a:rPr lang="de-DE" dirty="0"/>
              <a:t>–</a:t>
            </a:r>
            <a:r>
              <a:rPr lang="de-AT" dirty="0"/>
              <a:t> </a:t>
            </a:r>
            <a:r>
              <a:rPr lang="de-AT" b="1" dirty="0">
                <a:solidFill>
                  <a:schemeClr val="accent1"/>
                </a:solidFill>
              </a:rPr>
              <a:t>Verbraucher</a:t>
            </a:r>
            <a:r>
              <a:rPr lang="de-DE" b="1" dirty="0">
                <a:solidFill>
                  <a:srgbClr val="FF0000"/>
                </a:solidFill>
              </a:rPr>
              <a:t> </a:t>
            </a:r>
          </a:p>
          <a:p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>
                <a:solidFill>
                  <a:schemeClr val="accent1"/>
                </a:solidFill>
                <a:sym typeface="Wingdings" panose="05000000000000000000" pitchFamily="2" charset="2"/>
              </a:rPr>
              <a:t>Auch als reiner Verbraucher </a:t>
            </a:r>
            <a:br>
              <a:rPr lang="de-DE" dirty="0">
                <a:solidFill>
                  <a:schemeClr val="accent1"/>
                </a:solidFill>
                <a:sym typeface="Wingdings" panose="05000000000000000000" pitchFamily="2" charset="2"/>
              </a:rPr>
            </a:br>
            <a:r>
              <a:rPr lang="de-DE" dirty="0">
                <a:solidFill>
                  <a:schemeClr val="accent1"/>
                </a:solidFill>
                <a:sym typeface="Wingdings" panose="05000000000000000000" pitchFamily="2" charset="2"/>
              </a:rPr>
              <a:t>kann man an einer Energiegemeinschaft </a:t>
            </a:r>
            <a:br>
              <a:rPr lang="de-DE" dirty="0">
                <a:solidFill>
                  <a:schemeClr val="accent1"/>
                </a:solidFill>
                <a:sym typeface="Wingdings" panose="05000000000000000000" pitchFamily="2" charset="2"/>
              </a:rPr>
            </a:br>
            <a:r>
              <a:rPr lang="de-DE" dirty="0">
                <a:solidFill>
                  <a:schemeClr val="accent1"/>
                </a:solidFill>
                <a:sym typeface="Wingdings" panose="05000000000000000000" pitchFamily="2" charset="2"/>
              </a:rPr>
              <a:t>teilnehmen </a:t>
            </a:r>
          </a:p>
          <a:p>
            <a:r>
              <a:rPr lang="de-DE" dirty="0">
                <a:sym typeface="Wingdings" panose="05000000000000000000" pitchFamily="2" charset="2"/>
              </a:rPr>
              <a:t>Zählpunktnummer </a:t>
            </a:r>
            <a:r>
              <a:rPr lang="de-DE" dirty="0"/>
              <a:t>–</a:t>
            </a:r>
            <a:r>
              <a:rPr lang="de-DE" dirty="0">
                <a:sym typeface="Wingdings" panose="05000000000000000000" pitchFamily="2" charset="2"/>
              </a:rPr>
              <a:t> 33-stellige Zahl beginnend mit AT002…..</a:t>
            </a:r>
            <a:br>
              <a:rPr lang="de-DE" dirty="0">
                <a:sym typeface="Wingdings" panose="05000000000000000000" pitchFamily="2" charset="2"/>
              </a:rPr>
            </a:br>
            <a:endParaRPr lang="de-DE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Stromtausch über Gebäudegrenzen hinaus</a:t>
            </a:r>
          </a:p>
          <a:p>
            <a:endParaRPr lang="de-DE" b="1" dirty="0">
              <a:solidFill>
                <a:schemeClr val="accent1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Energiegemeinschaft und ihre Abkürzungen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C9D3B2C-D22C-4820-B2E0-FBB4796D90AF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9579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5F04DB-2432-4471-BF75-AFB7F1106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509" y="618535"/>
            <a:ext cx="8288255" cy="4431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de-AT" sz="3200" dirty="0">
                <a:solidFill>
                  <a:srgbClr val="00599A"/>
                </a:solidFill>
              </a:rPr>
              <a:t>Wer</a:t>
            </a:r>
            <a:r>
              <a:rPr lang="de-AT" b="1" dirty="0">
                <a:solidFill>
                  <a:srgbClr val="002060"/>
                </a:solidFill>
              </a:rPr>
              <a:t> </a:t>
            </a:r>
            <a:r>
              <a:rPr lang="de-AT" sz="3200" dirty="0">
                <a:solidFill>
                  <a:srgbClr val="00599A"/>
                </a:solidFill>
              </a:rPr>
              <a:t>kann dazu gehören?</a:t>
            </a:r>
          </a:p>
        </p:txBody>
      </p:sp>
      <p:sp>
        <p:nvSpPr>
          <p:cNvPr id="6" name="AutoShape 4" descr="Stromnetz – Wikipedia">
            <a:extLst>
              <a:ext uri="{FF2B5EF4-FFF2-40B4-BE49-F238E27FC236}">
                <a16:creationId xmlns:a16="http://schemas.microsoft.com/office/drawing/2014/main" id="{E057DE5E-E3D8-4FAF-9878-8B947B1306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3877" y="3267718"/>
            <a:ext cx="322566" cy="3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770" tIns="48385" rIns="96770" bIns="48385" numCol="1" anchor="t" anchorCtr="0" compatLnSpc="1">
            <a:prstTxWarp prst="textNoShape">
              <a:avLst/>
            </a:prstTxWarp>
          </a:bodyPr>
          <a:lstStyle/>
          <a:p>
            <a:endParaRPr lang="de-AT" sz="1905"/>
          </a:p>
        </p:txBody>
      </p:sp>
      <p:sp>
        <p:nvSpPr>
          <p:cNvPr id="7" name="AutoShape 6" descr="Stromnetz – Wikipedia">
            <a:extLst>
              <a:ext uri="{FF2B5EF4-FFF2-40B4-BE49-F238E27FC236}">
                <a16:creationId xmlns:a16="http://schemas.microsoft.com/office/drawing/2014/main" id="{E2432A0C-D6E9-4100-949C-7184B78DF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160" y="3429001"/>
            <a:ext cx="322566" cy="3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770" tIns="48385" rIns="96770" bIns="48385" numCol="1" anchor="t" anchorCtr="0" compatLnSpc="1">
            <a:prstTxWarp prst="textNoShape">
              <a:avLst/>
            </a:prstTxWarp>
          </a:bodyPr>
          <a:lstStyle/>
          <a:p>
            <a:endParaRPr lang="de-AT" sz="1905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52FFDD6A-A63D-4C6B-BB23-4D4648CBD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404" y="1326652"/>
            <a:ext cx="4829904" cy="452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BD30B07-EA54-4D14-992C-01F284907080}"/>
              </a:ext>
            </a:extLst>
          </p:cNvPr>
          <p:cNvSpPr/>
          <p:nvPr/>
        </p:nvSpPr>
        <p:spPr>
          <a:xfrm>
            <a:off x="6990079" y="4174536"/>
            <a:ext cx="2042161" cy="167466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5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739FD1E-9B57-47AB-9401-53EB048214A8}"/>
              </a:ext>
            </a:extLst>
          </p:cNvPr>
          <p:cNvSpPr/>
          <p:nvPr/>
        </p:nvSpPr>
        <p:spPr>
          <a:xfrm>
            <a:off x="6990080" y="2991121"/>
            <a:ext cx="4676227" cy="285807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5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2DFBC01-2A49-433B-8CA4-2178CF25CDCB}"/>
              </a:ext>
            </a:extLst>
          </p:cNvPr>
          <p:cNvSpPr txBox="1"/>
          <p:nvPr/>
        </p:nvSpPr>
        <p:spPr>
          <a:xfrm>
            <a:off x="7232386" y="5932516"/>
            <a:ext cx="3792756" cy="222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47" dirty="0"/>
              <a:t>Quelle: Stefan </a:t>
            </a:r>
            <a:r>
              <a:rPr lang="de-AT" sz="847" dirty="0" err="1"/>
              <a:t>Ripl</a:t>
            </a:r>
            <a:r>
              <a:rPr lang="de-AT" sz="847" dirty="0"/>
              <a:t> für Wikipedia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F4D07FE-1F8E-2368-9B6A-C427BB1C9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045182"/>
              </p:ext>
            </p:extLst>
          </p:nvPr>
        </p:nvGraphicFramePr>
        <p:xfrm>
          <a:off x="840509" y="1525201"/>
          <a:ext cx="5682327" cy="4518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372112692"/>
                    </a:ext>
                  </a:extLst>
                </a:gridCol>
                <a:gridCol w="3204928">
                  <a:extLst>
                    <a:ext uri="{9D8B030D-6E8A-4147-A177-3AD203B41FA5}">
                      <a16:colId xmlns:a16="http://schemas.microsoft.com/office/drawing/2014/main" val="2029503587"/>
                    </a:ext>
                  </a:extLst>
                </a:gridCol>
              </a:tblGrid>
              <a:tr h="341960">
                <a:tc>
                  <a:txBody>
                    <a:bodyPr/>
                    <a:lstStyle/>
                    <a:p>
                      <a:endParaRPr lang="de-A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AT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EEG Regional</a:t>
                      </a:r>
                      <a:endParaRPr lang="de-AT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de-DE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EEG Regional</a:t>
                      </a:r>
                      <a:endParaRPr lang="de-AT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574">
                <a:tc>
                  <a:txBody>
                    <a:bodyPr/>
                    <a:lstStyle/>
                    <a:p>
                      <a:r>
                        <a:rPr lang="de-AT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Räumliche Grenze</a:t>
                      </a:r>
                      <a:endParaRPr lang="de-A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A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A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Versorgungsgebiet eines Umspannwerks</a:t>
                      </a:r>
                    </a:p>
                    <a:p>
                      <a:pPr algn="ctr"/>
                      <a:r>
                        <a:rPr lang="de-AT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(UW Gänserndorf)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de-A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Versorgungsgebiet eines Umspannwerks</a:t>
                      </a:r>
                    </a:p>
                    <a:p>
                      <a:pPr algn="ctr"/>
                      <a:r>
                        <a:rPr lang="de-A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UW Gmünd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Wer darf teilnehmen?</a:t>
                      </a:r>
                      <a:endParaRPr lang="de-AT" sz="18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8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natürliche Personen, Unternehmen </a:t>
                      </a:r>
                      <a:r>
                        <a:rPr lang="de-DE" sz="1800" b="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(Klein- und Mittelbetriebe), </a:t>
                      </a:r>
                      <a:r>
                        <a:rPr lang="de-DE" sz="18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Gemeinden</a:t>
                      </a:r>
                      <a:endParaRPr lang="de-AT" sz="18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de-D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Rechtsform</a:t>
                      </a:r>
                      <a:endParaRPr lang="de-A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Verein</a:t>
                      </a:r>
                      <a:endParaRPr lang="de-AT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318">
                <a:tc>
                  <a:txBody>
                    <a:bodyPr/>
                    <a:lstStyle/>
                    <a:p>
                      <a:r>
                        <a:rPr lang="de-AT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Vergünstigungen</a:t>
                      </a:r>
                      <a:r>
                        <a:rPr lang="de-A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Entfall des Erneuerbaren-Förderbeitrags und der Elektrizitätsabgabe</a:t>
                      </a:r>
                      <a:endParaRPr lang="de-A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0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Vergünstigungen</a:t>
                      </a:r>
                      <a:r>
                        <a:rPr lang="de-A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de-A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de-A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Netznutzungsentgelt reduziert sich</a:t>
                      </a:r>
                      <a:br>
                        <a:rPr lang="de-D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D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auf NE 6/7 </a:t>
                      </a:r>
                      <a:r>
                        <a:rPr lang="de-D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um 28 %</a:t>
                      </a:r>
                      <a:endParaRPr lang="de-AT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761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824B3-EA2B-4676-CC88-D5799FB7D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4D1F539-455E-978F-62C8-74891125A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dirty="0"/>
              <a:t>Aber wie funktioniert das jetzt genau?</a:t>
            </a:r>
          </a:p>
        </p:txBody>
      </p:sp>
    </p:spTree>
    <p:extLst>
      <p:ext uri="{BB962C8B-B14F-4D97-AF65-F5344CB8AC3E}">
        <p14:creationId xmlns:p14="http://schemas.microsoft.com/office/powerpoint/2010/main" val="5846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9DE1C3-42B0-3C88-2B47-8965B995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49" y="579360"/>
            <a:ext cx="8663183" cy="443198"/>
          </a:xfrm>
        </p:spPr>
        <p:txBody>
          <a:bodyPr/>
          <a:lstStyle/>
          <a:p>
            <a:r>
              <a:rPr lang="de-DE" sz="3200" dirty="0">
                <a:solidFill>
                  <a:srgbClr val="00599A"/>
                </a:solidFill>
              </a:rPr>
              <a:t>Für die Einspeiser</a:t>
            </a:r>
            <a:endParaRPr lang="de-AT" sz="3200" dirty="0">
              <a:solidFill>
                <a:srgbClr val="00599A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E65365D-DBAD-83F0-22BE-170CDCEE6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10" y="2698367"/>
            <a:ext cx="2162697" cy="216269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3F2FB4F-D6C6-077E-39B0-38E474860F11}"/>
              </a:ext>
            </a:extLst>
          </p:cNvPr>
          <p:cNvSpPr txBox="1"/>
          <p:nvPr/>
        </p:nvSpPr>
        <p:spPr>
          <a:xfrm>
            <a:off x="5858101" y="2528769"/>
            <a:ext cx="3209624" cy="3527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Eigenverbrauch</a:t>
            </a:r>
            <a:endParaRPr kumimoji="0" lang="de-AT" sz="36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4DC331-9C5D-B741-EEBD-CEA97995645C}"/>
              </a:ext>
            </a:extLst>
          </p:cNvPr>
          <p:cNvSpPr txBox="1"/>
          <p:nvPr/>
        </p:nvSpPr>
        <p:spPr>
          <a:xfrm>
            <a:off x="5858100" y="3779715"/>
            <a:ext cx="3209624" cy="3256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Energiegemeinschaft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70605A7-57EC-6CFE-C5AE-78E74BC03612}"/>
              </a:ext>
            </a:extLst>
          </p:cNvPr>
          <p:cNvSpPr txBox="1"/>
          <p:nvPr/>
        </p:nvSpPr>
        <p:spPr>
          <a:xfrm>
            <a:off x="5901411" y="5118355"/>
            <a:ext cx="2530136" cy="312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Energieabnehmer</a:t>
            </a: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9D39ACA-0337-92C4-D24C-48CB07571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045" y="2165757"/>
            <a:ext cx="900189" cy="900189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1745053-D7C1-3342-47E0-73E12E11F88D}"/>
              </a:ext>
            </a:extLst>
          </p:cNvPr>
          <p:cNvGrpSpPr/>
          <p:nvPr/>
        </p:nvGrpSpPr>
        <p:grpSpPr>
          <a:xfrm>
            <a:off x="4356281" y="3602606"/>
            <a:ext cx="917715" cy="749532"/>
            <a:chOff x="2473555" y="1700705"/>
            <a:chExt cx="8321692" cy="4531419"/>
          </a:xfrm>
          <a:noFill/>
        </p:grpSpPr>
        <p:pic>
          <p:nvPicPr>
            <p:cNvPr id="17" name="Grafik 16" descr="Haus Silhouette">
              <a:extLst>
                <a:ext uri="{FF2B5EF4-FFF2-40B4-BE49-F238E27FC236}">
                  <a16:creationId xmlns:a16="http://schemas.microsoft.com/office/drawing/2014/main" id="{93C52B4B-FE36-3F4C-49FC-462CE7268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16651" y="4326020"/>
              <a:ext cx="1336262" cy="1336262"/>
            </a:xfrm>
            <a:prstGeom prst="rect">
              <a:avLst/>
            </a:prstGeom>
          </p:spPr>
        </p:pic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0596AB00-137C-7EC7-8E43-F83AB3B3F57D}"/>
                </a:ext>
              </a:extLst>
            </p:cNvPr>
            <p:cNvGrpSpPr/>
            <p:nvPr/>
          </p:nvGrpSpPr>
          <p:grpSpPr>
            <a:xfrm>
              <a:off x="2473555" y="1700705"/>
              <a:ext cx="8321692" cy="4531419"/>
              <a:chOff x="2473555" y="1700705"/>
              <a:chExt cx="8277111" cy="4989039"/>
            </a:xfrm>
            <a:grpFill/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01D0F370-F34B-BC79-7EF0-79B643410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77814" y="2401366"/>
                <a:ext cx="2162697" cy="2162697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6" name="Grafik 15" descr="Haus Silhouette">
                <a:extLst>
                  <a:ext uri="{FF2B5EF4-FFF2-40B4-BE49-F238E27FC236}">
                    <a16:creationId xmlns:a16="http://schemas.microsoft.com/office/drawing/2014/main" id="{47621DD0-D3DE-9FAF-6DF4-69FC690BF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046985" y="2565592"/>
                <a:ext cx="1336262" cy="1336262"/>
              </a:xfrm>
              <a:prstGeom prst="rect">
                <a:avLst/>
              </a:prstGeom>
            </p:spPr>
          </p:pic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BB7EF6C7-B2E3-1F25-6D46-993037CD9D34}"/>
                  </a:ext>
                </a:extLst>
              </p:cNvPr>
              <p:cNvSpPr/>
              <p:nvPr/>
            </p:nvSpPr>
            <p:spPr bwMode="auto">
              <a:xfrm>
                <a:off x="2473555" y="1700705"/>
                <a:ext cx="8277111" cy="4989039"/>
              </a:xfrm>
              <a:prstGeom prst="ellipse">
                <a:avLst/>
              </a:prstGeom>
              <a:grpFill/>
              <a:ln w="19050" cap="flat" cmpd="sng" algn="ctr">
                <a:solidFill>
                  <a:srgbClr val="3D53BF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953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2000" b="0" i="0" u="none" strike="noStrike" kern="1200" cap="none" spc="0" normalizeH="0" baseline="0" noProof="0">
                  <a:ln>
                    <a:noFill/>
                  </a:ln>
                  <a:solidFill>
                    <a:srgbClr val="5B5551"/>
                  </a:solidFill>
                  <a:effectLst/>
                  <a:highlight>
                    <a:srgbClr val="3D53BF"/>
                  </a:highligh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" name="Grafik 20" descr="Fabrik Silhouette">
            <a:extLst>
              <a:ext uri="{FF2B5EF4-FFF2-40B4-BE49-F238E27FC236}">
                <a16:creationId xmlns:a16="http://schemas.microsoft.com/office/drawing/2014/main" id="{6D17A9D2-2D4E-E59D-D6EF-B76CAAFB9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23278" y="4819840"/>
            <a:ext cx="883468" cy="883468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14F88841-EAE2-96FA-EE38-A17DC70B3945}"/>
              </a:ext>
            </a:extLst>
          </p:cNvPr>
          <p:cNvSpPr txBox="1"/>
          <p:nvPr/>
        </p:nvSpPr>
        <p:spPr>
          <a:xfrm>
            <a:off x="9067725" y="4656691"/>
            <a:ext cx="26646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wyn-new-web"/>
                <a:ea typeface="+mn-ea"/>
                <a:cs typeface="Arial" charset="0"/>
              </a:rPr>
              <a:t>Gleichzeitiger Verbrauch!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F403B89D-66C5-EBA2-53A4-923B27D61B19}"/>
              </a:ext>
            </a:extLst>
          </p:cNvPr>
          <p:cNvSpPr/>
          <p:nvPr/>
        </p:nvSpPr>
        <p:spPr bwMode="auto">
          <a:xfrm>
            <a:off x="3061030" y="2528769"/>
            <a:ext cx="959892" cy="339195"/>
          </a:xfrm>
          <a:prstGeom prst="rightArrow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DD32351C-2F02-454D-176F-638189F1E0B9}"/>
              </a:ext>
            </a:extLst>
          </p:cNvPr>
          <p:cNvSpPr/>
          <p:nvPr/>
        </p:nvSpPr>
        <p:spPr bwMode="auto">
          <a:xfrm>
            <a:off x="3092654" y="3802235"/>
            <a:ext cx="896645" cy="339195"/>
          </a:xfrm>
          <a:prstGeom prst="rightArrow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D1EFFEDE-D421-73AD-0553-FF6E569D50D5}"/>
              </a:ext>
            </a:extLst>
          </p:cNvPr>
          <p:cNvSpPr/>
          <p:nvPr/>
        </p:nvSpPr>
        <p:spPr bwMode="auto">
          <a:xfrm>
            <a:off x="3124277" y="5318567"/>
            <a:ext cx="896645" cy="168588"/>
          </a:xfrm>
          <a:prstGeom prst="rightArrow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eilkreis 28">
            <a:extLst>
              <a:ext uri="{FF2B5EF4-FFF2-40B4-BE49-F238E27FC236}">
                <a16:creationId xmlns:a16="http://schemas.microsoft.com/office/drawing/2014/main" id="{FBD4C099-1601-D0BA-CE2F-691530805652}"/>
              </a:ext>
            </a:extLst>
          </p:cNvPr>
          <p:cNvSpPr/>
          <p:nvPr/>
        </p:nvSpPr>
        <p:spPr bwMode="auto">
          <a:xfrm rot="16200000">
            <a:off x="10092316" y="3554124"/>
            <a:ext cx="712516" cy="695001"/>
          </a:xfrm>
          <a:prstGeom prst="pie">
            <a:avLst>
              <a:gd name="adj1" fmla="val 0"/>
              <a:gd name="adj2" fmla="val 5370916"/>
            </a:avLst>
          </a:prstGeom>
          <a:solidFill>
            <a:srgbClr val="FFC000">
              <a:alpha val="5098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0" name="Picture 8" descr="Kostenlose Vektorgrafiken zum Thema Chronograph">
            <a:extLst>
              <a:ext uri="{FF2B5EF4-FFF2-40B4-BE49-F238E27FC236}">
                <a16:creationId xmlns:a16="http://schemas.microsoft.com/office/drawing/2014/main" id="{27549BE6-B827-DCE0-84C9-FEC9EC0BE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8635" y="3268222"/>
            <a:ext cx="922801" cy="111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04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2" grpId="0"/>
      <p:bldP spid="23" grpId="0" animBg="1"/>
      <p:bldP spid="24" grpId="0" animBg="1"/>
      <p:bldP spid="25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3F96F-7A28-B59F-CFD6-561C13D0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235" y="549911"/>
            <a:ext cx="9504589" cy="443198"/>
          </a:xfrm>
        </p:spPr>
        <p:txBody>
          <a:bodyPr/>
          <a:lstStyle/>
          <a:p>
            <a:r>
              <a:rPr lang="de-DE" sz="3200" dirty="0">
                <a:solidFill>
                  <a:srgbClr val="00599A"/>
                </a:solidFill>
              </a:rPr>
              <a:t>Für die Verbraucher</a:t>
            </a:r>
            <a:endParaRPr lang="de-AT" sz="3200" dirty="0">
              <a:solidFill>
                <a:srgbClr val="00599A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39B8959-9FE2-625D-3B86-4F0572C84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50" y="1644411"/>
            <a:ext cx="2162697" cy="2162697"/>
          </a:xfrm>
          <a:prstGeom prst="rect">
            <a:avLst/>
          </a:prstGeom>
        </p:spPr>
      </p:pic>
      <p:pic>
        <p:nvPicPr>
          <p:cNvPr id="6" name="Grafik 5" descr="Haus Silhouette">
            <a:extLst>
              <a:ext uri="{FF2B5EF4-FFF2-40B4-BE49-F238E27FC236}">
                <a16:creationId xmlns:a16="http://schemas.microsoft.com/office/drawing/2014/main" id="{4111925C-35F4-512B-ACC0-6F171E371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1392" y="2057629"/>
            <a:ext cx="1336262" cy="1336262"/>
          </a:xfrm>
          <a:prstGeom prst="rect">
            <a:avLst/>
          </a:prstGeom>
        </p:spPr>
      </p:pic>
      <p:pic>
        <p:nvPicPr>
          <p:cNvPr id="8" name="Grafik 7" descr="Haus Silhouette">
            <a:extLst>
              <a:ext uri="{FF2B5EF4-FFF2-40B4-BE49-F238E27FC236}">
                <a16:creationId xmlns:a16="http://schemas.microsoft.com/office/drawing/2014/main" id="{DC27CD49-18AE-22CC-86A8-D2769EF27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88498" y="3702169"/>
            <a:ext cx="1336262" cy="1336262"/>
          </a:xfrm>
          <a:prstGeom prst="rect">
            <a:avLst/>
          </a:prstGeom>
        </p:spPr>
      </p:pic>
      <p:sp>
        <p:nvSpPr>
          <p:cNvPr id="13" name="AutoShape 2" descr="Solaranlagen &amp; Photovoltaik: Aufbau und Finanzierung | Aroundhome">
            <a:extLst>
              <a:ext uri="{FF2B5EF4-FFF2-40B4-BE49-F238E27FC236}">
                <a16:creationId xmlns:a16="http://schemas.microsoft.com/office/drawing/2014/main" id="{995B7C57-EF43-ABB2-CA9D-7E4A8ECD37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25280" y="2987556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E1DE252-A01F-97A8-DB09-2DD804E956DF}"/>
              </a:ext>
            </a:extLst>
          </p:cNvPr>
          <p:cNvSpPr txBox="1"/>
          <p:nvPr/>
        </p:nvSpPr>
        <p:spPr>
          <a:xfrm>
            <a:off x="5789837" y="3416390"/>
            <a:ext cx="19594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Verbrauch 10 kWh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AED710F-4E4E-68E6-C6FC-1DCA84FAF1C4}"/>
              </a:ext>
            </a:extLst>
          </p:cNvPr>
          <p:cNvSpPr txBox="1"/>
          <p:nvPr/>
        </p:nvSpPr>
        <p:spPr>
          <a:xfrm>
            <a:off x="5749809" y="5060436"/>
            <a:ext cx="19594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Verbrauch 5 kWh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0DC1222-F0BC-3B0E-50DB-81DCAE03CC8B}"/>
              </a:ext>
            </a:extLst>
          </p:cNvPr>
          <p:cNvSpPr txBox="1"/>
          <p:nvPr/>
        </p:nvSpPr>
        <p:spPr>
          <a:xfrm>
            <a:off x="908357" y="3633456"/>
            <a:ext cx="300272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Erzeugung 20 kWh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Eigenverbrauch 11 kWh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Einspeisung 9 kWh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93E616B9-2A60-70BD-3A8E-EEA64A84A0AF}"/>
              </a:ext>
            </a:extLst>
          </p:cNvPr>
          <p:cNvSpPr/>
          <p:nvPr/>
        </p:nvSpPr>
        <p:spPr bwMode="auto">
          <a:xfrm>
            <a:off x="2976618" y="2939064"/>
            <a:ext cx="2726477" cy="684000"/>
          </a:xfrm>
          <a:prstGeom prst="rightArrow">
            <a:avLst/>
          </a:prstGeom>
          <a:noFill/>
          <a:ln w="12700" cap="flat" cmpd="sng" algn="ctr">
            <a:solidFill>
              <a:srgbClr val="3D53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6 kWh</a:t>
            </a:r>
          </a:p>
          <a:p>
            <a:pPr marL="0" marR="0" lvl="0" indent="0" algn="ctr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A393883D-04F5-21AC-2010-1DBB92970A96}"/>
              </a:ext>
            </a:extLst>
          </p:cNvPr>
          <p:cNvSpPr/>
          <p:nvPr/>
        </p:nvSpPr>
        <p:spPr bwMode="auto">
          <a:xfrm>
            <a:off x="2956412" y="4424657"/>
            <a:ext cx="2809402" cy="342900"/>
          </a:xfrm>
          <a:prstGeom prst="rightArrow">
            <a:avLst/>
          </a:prstGeom>
          <a:noFill/>
          <a:ln w="12700" cap="flat" cmpd="sng" algn="ctr">
            <a:solidFill>
              <a:srgbClr val="3D53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 kWh</a:t>
            </a:r>
          </a:p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4" name="Grafik 23" descr="Fabrik Silhouette">
            <a:extLst>
              <a:ext uri="{FF2B5EF4-FFF2-40B4-BE49-F238E27FC236}">
                <a16:creationId xmlns:a16="http://schemas.microsoft.com/office/drawing/2014/main" id="{E17ED70D-06A1-F0BC-2780-BA6B196D8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43713" y="2627519"/>
            <a:ext cx="1781175" cy="1781175"/>
          </a:xfrm>
          <a:prstGeom prst="rect">
            <a:avLst/>
          </a:prstGeom>
        </p:spPr>
      </p:pic>
      <p:sp>
        <p:nvSpPr>
          <p:cNvPr id="26" name="Pfeil: nach rechts 25">
            <a:extLst>
              <a:ext uri="{FF2B5EF4-FFF2-40B4-BE49-F238E27FC236}">
                <a16:creationId xmlns:a16="http://schemas.microsoft.com/office/drawing/2014/main" id="{0ACC10F7-F22D-3A95-1308-20A6F9A0CFAF}"/>
              </a:ext>
            </a:extLst>
          </p:cNvPr>
          <p:cNvSpPr/>
          <p:nvPr/>
        </p:nvSpPr>
        <p:spPr bwMode="auto">
          <a:xfrm flipH="1">
            <a:off x="7498947" y="3051626"/>
            <a:ext cx="2443473" cy="466480"/>
          </a:xfrm>
          <a:prstGeom prst="rightArrow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 kWh</a:t>
            </a:r>
          </a:p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339F4D9D-2471-874D-8759-2CB34EEF9C2F}"/>
              </a:ext>
            </a:extLst>
          </p:cNvPr>
          <p:cNvSpPr/>
          <p:nvPr/>
        </p:nvSpPr>
        <p:spPr bwMode="auto">
          <a:xfrm flipH="1">
            <a:off x="7498947" y="4424909"/>
            <a:ext cx="2430745" cy="275354"/>
          </a:xfrm>
          <a:prstGeom prst="rightArrow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kWh</a:t>
            </a:r>
          </a:p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AC238E3-CF1B-DA3F-1BF1-1E85CA93DD27}"/>
              </a:ext>
            </a:extLst>
          </p:cNvPr>
          <p:cNvSpPr txBox="1"/>
          <p:nvPr/>
        </p:nvSpPr>
        <p:spPr>
          <a:xfrm>
            <a:off x="10081125" y="4408694"/>
            <a:ext cx="195942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5B5551"/>
                </a:solidFill>
                <a:effectLst/>
                <a:uLnTx/>
                <a:uFillTx/>
                <a:latin typeface="alwyn-new-web"/>
                <a:ea typeface="+mn-ea"/>
                <a:cs typeface="+mn-cs"/>
              </a:rPr>
              <a:t>Energielieferant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lwyn-new-web"/>
              <a:ea typeface="+mn-ea"/>
              <a:cs typeface="+mn-cs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9BFB387-618B-0B14-C08F-C61C5B344EC2}"/>
              </a:ext>
            </a:extLst>
          </p:cNvPr>
          <p:cNvSpPr/>
          <p:nvPr/>
        </p:nvSpPr>
        <p:spPr bwMode="auto">
          <a:xfrm>
            <a:off x="457125" y="1545336"/>
            <a:ext cx="8277111" cy="4651954"/>
          </a:xfrm>
          <a:prstGeom prst="ellipse">
            <a:avLst/>
          </a:prstGeom>
          <a:noFill/>
          <a:ln w="19050" cap="flat" cmpd="sng" algn="ctr">
            <a:solidFill>
              <a:srgbClr val="3D53BF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ECD9441-3559-6FAD-079E-4B2AE57136E9}"/>
              </a:ext>
            </a:extLst>
          </p:cNvPr>
          <p:cNvSpPr txBox="1"/>
          <p:nvPr/>
        </p:nvSpPr>
        <p:spPr>
          <a:xfrm>
            <a:off x="637827" y="5842387"/>
            <a:ext cx="11097047" cy="615553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alwyn-new-web"/>
                <a:ea typeface="+mn-ea"/>
                <a:cs typeface="Arial" charset="0"/>
              </a:rPr>
              <a:t>Der Vertrag mit dem bestehenden Energielieferanten bleibt aufrecht! 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599A"/>
                </a:solidFill>
                <a:effectLst/>
                <a:uLnTx/>
                <a:uFillTx/>
                <a:latin typeface="alwyn-new-web"/>
                <a:ea typeface="+mn-ea"/>
                <a:cs typeface="Arial" charset="0"/>
              </a:rPr>
              <a:t>Hinweis: die EG ist kein Stromanbieter, daher sind keine bestehenden Verträge zu kündigen.</a:t>
            </a:r>
            <a:endParaRPr kumimoji="0" lang="de-AT" sz="2000" b="1" i="0" u="none" strike="noStrike" kern="1200" cap="none" spc="0" normalizeH="0" baseline="0" noProof="0" dirty="0">
              <a:ln>
                <a:noFill/>
              </a:ln>
              <a:solidFill>
                <a:srgbClr val="00599A"/>
              </a:solidFill>
              <a:effectLst/>
              <a:uLnTx/>
              <a:uFillTx/>
              <a:latin typeface="alwyn-new-web"/>
              <a:ea typeface="+mn-ea"/>
              <a:cs typeface="Arial" charset="0"/>
            </a:endParaRPr>
          </a:p>
        </p:txBody>
      </p:sp>
      <p:pic>
        <p:nvPicPr>
          <p:cNvPr id="34" name="Picture 8" descr="Kostenlose Vektorgrafiken zum Thema Chronograph">
            <a:extLst>
              <a:ext uri="{FF2B5EF4-FFF2-40B4-BE49-F238E27FC236}">
                <a16:creationId xmlns:a16="http://schemas.microsoft.com/office/drawing/2014/main" id="{8919AF0B-3312-05E2-70F3-46296B3DC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08925" y="1545336"/>
            <a:ext cx="922801" cy="111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ilkreis 34">
            <a:extLst>
              <a:ext uri="{FF2B5EF4-FFF2-40B4-BE49-F238E27FC236}">
                <a16:creationId xmlns:a16="http://schemas.microsoft.com/office/drawing/2014/main" id="{052552E4-B434-E328-E7C4-13D56E936D69}"/>
              </a:ext>
            </a:extLst>
          </p:cNvPr>
          <p:cNvSpPr/>
          <p:nvPr/>
        </p:nvSpPr>
        <p:spPr bwMode="auto">
          <a:xfrm rot="16200000">
            <a:off x="10314067" y="1828595"/>
            <a:ext cx="712516" cy="695001"/>
          </a:xfrm>
          <a:prstGeom prst="pie">
            <a:avLst>
              <a:gd name="adj1" fmla="val 0"/>
              <a:gd name="adj2" fmla="val 5370916"/>
            </a:avLst>
          </a:prstGeom>
          <a:solidFill>
            <a:srgbClr val="FFC000">
              <a:alpha val="5098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5B555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4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 animBg="1"/>
      <p:bldP spid="21" grpId="0" animBg="1"/>
      <p:bldP spid="26" grpId="0" animBg="1"/>
      <p:bldP spid="27" grpId="0" animBg="1"/>
      <p:bldP spid="28" grpId="0"/>
      <p:bldP spid="29" grpId="0" animBg="1"/>
      <p:bldP spid="30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Clipart, Grafiken, Cartoon, Darstellung enthält.&#10;&#10;Automatisch generierte Beschreibung">
            <a:extLst>
              <a:ext uri="{FF2B5EF4-FFF2-40B4-BE49-F238E27FC236}">
                <a16:creationId xmlns:a16="http://schemas.microsoft.com/office/drawing/2014/main" id="{0CBA85FC-7D3F-F404-2C60-1B38CA3A9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382" y="3634462"/>
            <a:ext cx="3842413" cy="286785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7774BBA-3B9B-EE97-B59E-909D9005D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dirty="0"/>
              <a:t>Was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dirty="0"/>
              <a:t>sind die Vorteile?</a:t>
            </a:r>
            <a:endParaRPr lang="de-AT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165E107-643C-C498-5523-C706E719C0EE}"/>
              </a:ext>
            </a:extLst>
          </p:cNvPr>
          <p:cNvSpPr txBox="1">
            <a:spLocks/>
          </p:cNvSpPr>
          <p:nvPr/>
        </p:nvSpPr>
        <p:spPr>
          <a:xfrm>
            <a:off x="6290077" y="1436492"/>
            <a:ext cx="5063723" cy="2126328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91440" tIns="45720" rIns="91440" bIns="4572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82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100" dirty="0">
                <a:latin typeface="Calibri" panose="020F0502020204030204" pitchFamily="34" charset="0"/>
                <a:cs typeface="Calibri" panose="020F0502020204030204" pitchFamily="34" charset="0"/>
              </a:rPr>
              <a:t>Energiegemeinschaften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sind ein </a:t>
            </a:r>
            <a:r>
              <a:rPr lang="de-DE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zentraler Baustein der Energiewende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in Niederösterreich.</a:t>
            </a:r>
            <a:b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Sie geben allen die Möglichkeit, aktiv an der Energiezukunft teilzuhaben.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4618A7B-AFC8-BDF1-BD93-C05D081CC99F}"/>
              </a:ext>
            </a:extLst>
          </p:cNvPr>
          <p:cNvSpPr txBox="1"/>
          <p:nvPr/>
        </p:nvSpPr>
        <p:spPr>
          <a:xfrm>
            <a:off x="2146300" y="6016182"/>
            <a:ext cx="7899400" cy="646331"/>
          </a:xfrm>
          <a:prstGeom prst="rect">
            <a:avLst/>
          </a:prstGeom>
          <a:solidFill>
            <a:srgbClr val="00599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Erneuerbare Energie 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D5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Zusammen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Nutzen!</a:t>
            </a:r>
            <a:endParaRPr kumimoji="0" lang="de-AT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21173C-95D6-0D1D-558B-A3FDB5B9B722}"/>
              </a:ext>
            </a:extLst>
          </p:cNvPr>
          <p:cNvSpPr txBox="1"/>
          <p:nvPr/>
        </p:nvSpPr>
        <p:spPr>
          <a:xfrm>
            <a:off x="666373" y="1735980"/>
            <a:ext cx="5623704" cy="41996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de-DE" sz="2000" b="1" dirty="0">
                <a:solidFill>
                  <a:srgbClr val="00599A"/>
                </a:solidFill>
                <a:latin typeface="alwyn-new-web"/>
                <a:cs typeface="Arial" charset="0"/>
              </a:rPr>
              <a:t>Sie kaufen Ihren Strom direkt im Ort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de-DE" sz="2000" b="1" dirty="0">
                <a:solidFill>
                  <a:srgbClr val="00599A"/>
                </a:solidFill>
                <a:latin typeface="alwyn-new-web"/>
                <a:cs typeface="Arial" charset="0"/>
              </a:rPr>
              <a:t>Sie fördern die Stromproduktion aus 100% erneuerbaren Quellen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de-DE" sz="2000" b="1" dirty="0">
                <a:solidFill>
                  <a:srgbClr val="00599A"/>
                </a:solidFill>
                <a:latin typeface="alwyn-new-web"/>
                <a:cs typeface="Arial" charset="0"/>
              </a:rPr>
              <a:t>In einer erneuerbaren Energiegemeinschaft sparen Sie mindestens 28% beim Netznutzungsentgelt (ein Teil der Netzgebühren)</a:t>
            </a: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de-DE" sz="2000" b="1" dirty="0">
                <a:solidFill>
                  <a:srgbClr val="00599A"/>
                </a:solidFill>
                <a:latin typeface="alwyn-new-web"/>
                <a:cs typeface="Arial" charset="0"/>
              </a:rPr>
              <a:t>Sie können sich auf einen fairen Strompreis innerhalb der Energiegemeinschaft verlassen</a:t>
            </a:r>
          </a:p>
        </p:txBody>
      </p:sp>
    </p:spTree>
    <p:extLst>
      <p:ext uri="{BB962C8B-B14F-4D97-AF65-F5344CB8AC3E}">
        <p14:creationId xmlns:p14="http://schemas.microsoft.com/office/powerpoint/2010/main" val="1119759167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EZN">
      <a:dk1>
        <a:srgbClr val="5B5551"/>
      </a:dk1>
      <a:lt1>
        <a:srgbClr val="FFFFFF"/>
      </a:lt1>
      <a:dk2>
        <a:srgbClr val="A5A5A5"/>
      </a:dk2>
      <a:lt2>
        <a:srgbClr val="F7F7F7"/>
      </a:lt2>
      <a:accent1>
        <a:srgbClr val="00599A"/>
      </a:accent1>
      <a:accent2>
        <a:srgbClr val="FFD500"/>
      </a:accent2>
      <a:accent3>
        <a:srgbClr val="5B5551"/>
      </a:accent3>
      <a:accent4>
        <a:srgbClr val="A5A5A5"/>
      </a:accent4>
      <a:accent5>
        <a:srgbClr val="F7F7F7"/>
      </a:accent5>
      <a:accent6>
        <a:srgbClr val="000000"/>
      </a:accent6>
      <a:hlink>
        <a:srgbClr val="016BD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99A"/>
        </a:solidFill>
        <a:ln>
          <a:noFill/>
        </a:ln>
        <a:effectLst/>
      </a:spPr>
      <a:bodyPr lIns="0" tIns="0" rIns="0" bIns="0" rtlCol="0" anchor="ctr"/>
      <a:lstStyle>
        <a:defPPr algn="ctr">
          <a:defRPr>
            <a:solidFill>
              <a:schemeClr val="accent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1905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enutzerdefiniertes Design">
  <a:themeElements>
    <a:clrScheme name="Benutzerdefiniert 1">
      <a:dk1>
        <a:srgbClr val="000000"/>
      </a:dk1>
      <a:lt1>
        <a:srgbClr val="FFFFFF"/>
      </a:lt1>
      <a:dk2>
        <a:srgbClr val="A5A5A5"/>
      </a:dk2>
      <a:lt2>
        <a:srgbClr val="E7E6E6"/>
      </a:lt2>
      <a:accent1>
        <a:srgbClr val="00599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enutzerdefiniertes Design">
  <a:themeElements>
    <a:clrScheme name="EZN">
      <a:dk1>
        <a:srgbClr val="5B5551"/>
      </a:dk1>
      <a:lt1>
        <a:srgbClr val="FFFFFF"/>
      </a:lt1>
      <a:dk2>
        <a:srgbClr val="A5A5A5"/>
      </a:dk2>
      <a:lt2>
        <a:srgbClr val="F7F7F7"/>
      </a:lt2>
      <a:accent1>
        <a:srgbClr val="00599A"/>
      </a:accent1>
      <a:accent2>
        <a:srgbClr val="FFD500"/>
      </a:accent2>
      <a:accent3>
        <a:srgbClr val="5B5551"/>
      </a:accent3>
      <a:accent4>
        <a:srgbClr val="A5A5A5"/>
      </a:accent4>
      <a:accent5>
        <a:srgbClr val="F7F7F7"/>
      </a:accent5>
      <a:accent6>
        <a:srgbClr val="000000"/>
      </a:accent6>
      <a:hlink>
        <a:srgbClr val="016BD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99A"/>
        </a:solidFill>
        <a:ln>
          <a:noFill/>
        </a:ln>
        <a:effectLst/>
      </a:spPr>
      <a:bodyPr lIns="0" tIns="0" rIns="0" bIns="0" rtlCol="0" anchor="ctr"/>
      <a:lstStyle>
        <a:defPPr algn="ctr">
          <a:defRPr>
            <a:solidFill>
              <a:schemeClr val="accent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1905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Benutzerdefiniertes Design">
  <a:themeElements>
    <a:clrScheme name="Benutzerdefiniert 1">
      <a:dk1>
        <a:srgbClr val="000000"/>
      </a:dk1>
      <a:lt1>
        <a:srgbClr val="FFFFFF"/>
      </a:lt1>
      <a:dk2>
        <a:srgbClr val="A5A5A5"/>
      </a:dk2>
      <a:lt2>
        <a:srgbClr val="E7E6E6"/>
      </a:lt2>
      <a:accent1>
        <a:srgbClr val="00599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Benutzerdefiniertes Design">
  <a:themeElements>
    <a:clrScheme name="Benutzerdefiniert 1">
      <a:dk1>
        <a:srgbClr val="000000"/>
      </a:dk1>
      <a:lt1>
        <a:srgbClr val="FFFFFF"/>
      </a:lt1>
      <a:dk2>
        <a:srgbClr val="A5A5A5"/>
      </a:dk2>
      <a:lt2>
        <a:srgbClr val="E7E6E6"/>
      </a:lt2>
      <a:accent1>
        <a:srgbClr val="00599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Benutzerdefiniertes Design">
  <a:themeElements>
    <a:clrScheme name="EZN">
      <a:dk1>
        <a:srgbClr val="5B5551"/>
      </a:dk1>
      <a:lt1>
        <a:srgbClr val="FFFFFF"/>
      </a:lt1>
      <a:dk2>
        <a:srgbClr val="A5A5A5"/>
      </a:dk2>
      <a:lt2>
        <a:srgbClr val="F7F7F7"/>
      </a:lt2>
      <a:accent1>
        <a:srgbClr val="00599A"/>
      </a:accent1>
      <a:accent2>
        <a:srgbClr val="FFD500"/>
      </a:accent2>
      <a:accent3>
        <a:srgbClr val="5B5551"/>
      </a:accent3>
      <a:accent4>
        <a:srgbClr val="A5A5A5"/>
      </a:accent4>
      <a:accent5>
        <a:srgbClr val="F7F7F7"/>
      </a:accent5>
      <a:accent6>
        <a:srgbClr val="000000"/>
      </a:accent6>
      <a:hlink>
        <a:srgbClr val="016BD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99A"/>
        </a:solidFill>
        <a:ln>
          <a:noFill/>
        </a:ln>
        <a:effectLst/>
      </a:spPr>
      <a:bodyPr lIns="0" tIns="0" rIns="0" bIns="0" rtlCol="0" anchor="ctr"/>
      <a:lstStyle>
        <a:defPPr algn="ctr">
          <a:defRPr>
            <a:solidFill>
              <a:schemeClr val="accent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1905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6_Benutzerdefiniertes Design">
  <a:themeElements>
    <a:clrScheme name="EZN">
      <a:dk1>
        <a:srgbClr val="5B5551"/>
      </a:dk1>
      <a:lt1>
        <a:srgbClr val="FFFFFF"/>
      </a:lt1>
      <a:dk2>
        <a:srgbClr val="A5A5A5"/>
      </a:dk2>
      <a:lt2>
        <a:srgbClr val="F7F7F7"/>
      </a:lt2>
      <a:accent1>
        <a:srgbClr val="00599A"/>
      </a:accent1>
      <a:accent2>
        <a:srgbClr val="FFD500"/>
      </a:accent2>
      <a:accent3>
        <a:srgbClr val="5B5551"/>
      </a:accent3>
      <a:accent4>
        <a:srgbClr val="A5A5A5"/>
      </a:accent4>
      <a:accent5>
        <a:srgbClr val="F7F7F7"/>
      </a:accent5>
      <a:accent6>
        <a:srgbClr val="000000"/>
      </a:accent6>
      <a:hlink>
        <a:srgbClr val="016BD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99A"/>
        </a:solidFill>
        <a:ln>
          <a:noFill/>
        </a:ln>
        <a:effectLst/>
      </a:spPr>
      <a:bodyPr lIns="0" tIns="0" rIns="0" bIns="0" rtlCol="0" anchor="ctr"/>
      <a:lstStyle>
        <a:defPPr algn="ctr">
          <a:defRPr>
            <a:solidFill>
              <a:schemeClr val="accent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1905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cb59268-85f1-4551-95c1-c67827725527" xsi:nil="true"/>
    <lcf76f155ced4ddcb4097134ff3c332f xmlns="d89e6349-88b3-4a20-af37-3eb3adffe6c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D1A3BF12526FA40BABAB8622FBA8A14" ma:contentTypeVersion="19" ma:contentTypeDescription="Ein neues Dokument erstellen." ma:contentTypeScope="" ma:versionID="7804ad0be16f99a5c00632795ef4f2f0">
  <xsd:schema xmlns:xsd="http://www.w3.org/2001/XMLSchema" xmlns:xs="http://www.w3.org/2001/XMLSchema" xmlns:p="http://schemas.microsoft.com/office/2006/metadata/properties" xmlns:ns2="d89e6349-88b3-4a20-af37-3eb3adffe6c4" xmlns:ns3="1cb59268-85f1-4551-95c1-c67827725527" targetNamespace="http://schemas.microsoft.com/office/2006/metadata/properties" ma:root="true" ma:fieldsID="634444ad33ee4de36b5dc3d1b78f6ee2" ns2:_="" ns3:_="">
    <xsd:import namespace="d89e6349-88b3-4a20-af37-3eb3adffe6c4"/>
    <xsd:import namespace="1cb59268-85f1-4551-95c1-c678277255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e6349-88b3-4a20-af37-3eb3adffe6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982cc7bd-7725-4d6d-99d7-0e6f979635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b59268-85f1-4551-95c1-c6782772552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1c80c6-e9ec-4f3b-9c15-2ee64e080d0d}" ma:internalName="TaxCatchAll" ma:showField="CatchAllData" ma:web="1cb59268-85f1-4551-95c1-c678277255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843DDE-8DAD-4B1B-9787-9E47B6864895}">
  <ds:schemaRefs>
    <ds:schemaRef ds:uri="1cb59268-85f1-4551-95c1-c67827725527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d89e6349-88b3-4a20-af37-3eb3adffe6c4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B848F80-BF4A-41CE-A8DA-6CAB8CF34C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3D1D8B-3EAE-4459-912A-89583D820E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9e6349-88b3-4a20-af37-3eb3adffe6c4"/>
    <ds:schemaRef ds:uri="1cb59268-85f1-4551-95c1-c678277255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1479</Words>
  <Application>Microsoft Office PowerPoint</Application>
  <PresentationFormat>Breitbild</PresentationFormat>
  <Paragraphs>288</Paragraphs>
  <Slides>37</Slides>
  <Notes>3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8</vt:i4>
      </vt:variant>
      <vt:variant>
        <vt:lpstr>Folientitel</vt:lpstr>
      </vt:variant>
      <vt:variant>
        <vt:i4>37</vt:i4>
      </vt:variant>
    </vt:vector>
  </HeadingPairs>
  <TitlesOfParts>
    <vt:vector size="55" baseType="lpstr">
      <vt:lpstr>alwyn-new-web</vt:lpstr>
      <vt:lpstr>Aptos</vt:lpstr>
      <vt:lpstr>Aptos Display</vt:lpstr>
      <vt:lpstr>Arial</vt:lpstr>
      <vt:lpstr>Calibri</vt:lpstr>
      <vt:lpstr>Calibri Light</vt:lpstr>
      <vt:lpstr>Frutiger Next for EVN Light</vt:lpstr>
      <vt:lpstr>Gill Sans MT</vt:lpstr>
      <vt:lpstr>Wingdings</vt:lpstr>
      <vt:lpstr>Wingdings 3</vt:lpstr>
      <vt:lpstr>Benutzerdefiniertes Design</vt:lpstr>
      <vt:lpstr>1_Benutzerdefiniertes Design</vt:lpstr>
      <vt:lpstr>2_Benutzerdefiniertes Design</vt:lpstr>
      <vt:lpstr>3_Benutzerdefiniertes Design</vt:lpstr>
      <vt:lpstr>4_Benutzerdefiniertes Design</vt:lpstr>
      <vt:lpstr>5_Benutzerdefiniertes Design</vt:lpstr>
      <vt:lpstr>Office</vt:lpstr>
      <vt:lpstr>6_Benutzerdefiniertes Design</vt:lpstr>
      <vt:lpstr>PowerPoint-Präsentation</vt:lpstr>
      <vt:lpstr>PowerPoint-Präsentation</vt:lpstr>
      <vt:lpstr>Gemeinsam zu einer neuen, nachhaltigen Energieversorgung</vt:lpstr>
      <vt:lpstr>Die Energiegemeinschaft und ihre Abkürzungen</vt:lpstr>
      <vt:lpstr>Wer kann dazu gehören?</vt:lpstr>
      <vt:lpstr>PowerPoint-Präsentation</vt:lpstr>
      <vt:lpstr>Für die Einspeiser</vt:lpstr>
      <vt:lpstr>Für die Verbraucher</vt:lpstr>
      <vt:lpstr>Was sind die Vorteile?</vt:lpstr>
      <vt:lpstr>Unser gemeinsames Interesse</vt:lpstr>
      <vt:lpstr>Beispiel EEG - Tag</vt:lpstr>
      <vt:lpstr>PowerPoint-Präsentation</vt:lpstr>
      <vt:lpstr>Status EEG GANS Gänserndorf</vt:lpstr>
      <vt:lpstr>Preisblatt der EEG GANS Gänserndorf</vt:lpstr>
      <vt:lpstr>Rahmenbedingungen der EEG GANS Gänserndorf</vt:lpstr>
      <vt:lpstr>Unsere EEG GANS Gänserndorf</vt:lpstr>
      <vt:lpstr>EEG GANS Gänserndorf</vt:lpstr>
      <vt:lpstr>PowerPoint-Präsentation</vt:lpstr>
      <vt:lpstr>Vorteile Produzenten</vt:lpstr>
      <vt:lpstr>Vorteile Konsumenten</vt:lpstr>
      <vt:lpstr>PowerPoint-Präsentation</vt:lpstr>
      <vt:lpstr>PowerPoint-Präsentation</vt:lpstr>
      <vt:lpstr>Interessensbekundung (1)</vt:lpstr>
      <vt:lpstr>Interessensbekundung (2)</vt:lpstr>
      <vt:lpstr>Interessensbekundung (3)</vt:lpstr>
      <vt:lpstr>Interessensbekundung (4)</vt:lpstr>
      <vt:lpstr>Interessensbekundung (5)</vt:lpstr>
      <vt:lpstr>PowerPoint-Präsentation</vt:lpstr>
      <vt:lpstr>PowerPoint-Präsentation</vt:lpstr>
      <vt:lpstr>E-Mail: E.GON lädt Sie zur Energiegemeinschaft ein!</vt:lpstr>
      <vt:lpstr>Info: Vereinbarungen mit der Energiegemeinschaft </vt:lpstr>
      <vt:lpstr>Anmeldung - In einem Zug der Energiegemeinschaft beitreten </vt:lpstr>
      <vt:lpstr>PowerPoint-Präsentation</vt:lpstr>
      <vt:lpstr>Dein Smart Meter Portal – alle Stromdaten auf einen Blick </vt:lpstr>
      <vt:lpstr>Ihr Ablauf zur Teilnahme an der Energiegemeinschaft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Energie Zukunft Niederösterreich</dc:creator>
  <cp:keywords/>
  <dc:description/>
  <cp:lastModifiedBy>Vock Anna</cp:lastModifiedBy>
  <cp:revision>36</cp:revision>
  <dcterms:created xsi:type="dcterms:W3CDTF">2021-03-08T09:35:28Z</dcterms:created>
  <dcterms:modified xsi:type="dcterms:W3CDTF">2025-06-05T13:15:51Z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0x0101008D1A3BF12526FA40BABAB8622FBA8A14</vt:lpwstr>
  </property>
  <property fmtid="{D5CDD505-2E9C-101B-9397-08002B2CF9AE}" pid="3" name="MediaServiceImageTags">
    <vt:lpwstr/>
  </property>
</Properties>
</file>